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18"/>
  </p:notesMasterIdLst>
  <p:handoutMasterIdLst>
    <p:handoutMasterId r:id="rId19"/>
  </p:handoutMasterIdLst>
  <p:sldIdLst>
    <p:sldId id="367" r:id="rId2"/>
    <p:sldId id="370" r:id="rId3"/>
    <p:sldId id="368" r:id="rId4"/>
    <p:sldId id="371" r:id="rId5"/>
    <p:sldId id="428" r:id="rId6"/>
    <p:sldId id="429" r:id="rId7"/>
    <p:sldId id="430" r:id="rId8"/>
    <p:sldId id="431" r:id="rId9"/>
    <p:sldId id="432" r:id="rId10"/>
    <p:sldId id="433" r:id="rId11"/>
    <p:sldId id="434" r:id="rId12"/>
    <p:sldId id="435" r:id="rId13"/>
    <p:sldId id="436" r:id="rId14"/>
    <p:sldId id="438" r:id="rId15"/>
    <p:sldId id="437" r:id="rId16"/>
    <p:sldId id="344" r:id="rId1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2339"/>
    <a:srgbClr val="000000"/>
    <a:srgbClr val="F6B512"/>
    <a:srgbClr val="336600"/>
    <a:srgbClr val="000099"/>
    <a:srgbClr val="CE103D"/>
    <a:srgbClr val="66FF33"/>
    <a:srgbClr val="FAE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8" autoAdjust="0"/>
    <p:restoredTop sz="94376" autoAdjust="0"/>
  </p:normalViewPr>
  <p:slideViewPr>
    <p:cSldViewPr>
      <p:cViewPr varScale="1">
        <p:scale>
          <a:sx n="70" d="100"/>
          <a:sy n="70" d="100"/>
        </p:scale>
        <p:origin x="1356" y="72"/>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96"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6661" tIns="48331" rIns="96661" bIns="48331" rtlCol="0"/>
          <a:lstStyle>
            <a:lvl1pPr algn="l" eaLnBrk="0" hangingPunct="0">
              <a:defRPr sz="13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lIns="96661" tIns="48331" rIns="96661" bIns="48331" rtlCol="0"/>
          <a:lstStyle>
            <a:lvl1pPr algn="r" eaLnBrk="0" hangingPunct="0">
              <a:defRPr sz="1300">
                <a:latin typeface="Arial" charset="0"/>
                <a:cs typeface="Arial" charset="0"/>
              </a:defRPr>
            </a:lvl1pPr>
          </a:lstStyle>
          <a:p>
            <a:pPr>
              <a:defRPr/>
            </a:pPr>
            <a:fld id="{75DA3443-87D8-488F-B4DF-8B7848E6198C}" type="datetimeFigureOut">
              <a:rPr lang="en-US"/>
              <a:pPr>
                <a:defRPr/>
              </a:pPr>
              <a:t>12/4/2018</a:t>
            </a:fld>
            <a:endParaRPr lang="en-US" dirty="0"/>
          </a:p>
        </p:txBody>
      </p:sp>
      <p:sp>
        <p:nvSpPr>
          <p:cNvPr id="4" name="Footer Placeholder 3"/>
          <p:cNvSpPr>
            <a:spLocks noGrp="1"/>
          </p:cNvSpPr>
          <p:nvPr>
            <p:ph type="ftr" sz="quarter" idx="2"/>
          </p:nvPr>
        </p:nvSpPr>
        <p:spPr>
          <a:xfrm>
            <a:off x="0" y="9429750"/>
            <a:ext cx="2946400" cy="495300"/>
          </a:xfrm>
          <a:prstGeom prst="rect">
            <a:avLst/>
          </a:prstGeom>
        </p:spPr>
        <p:txBody>
          <a:bodyPr vert="horz" lIns="96661" tIns="48331" rIns="96661" bIns="48331" rtlCol="0" anchor="b"/>
          <a:lstStyle>
            <a:lvl1pPr algn="l" eaLnBrk="0" hangingPunct="0">
              <a:defRPr sz="13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9688" y="9429750"/>
            <a:ext cx="2946400" cy="495300"/>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Arial" panose="020B0604020202020204" pitchFamily="34" charset="0"/>
                <a:cs typeface="Arial" panose="020B0604020202020204" pitchFamily="34" charset="0"/>
              </a:defRPr>
            </a:lvl1pPr>
          </a:lstStyle>
          <a:p>
            <a:pPr>
              <a:defRPr/>
            </a:pPr>
            <a:fld id="{FA19F56D-27F7-4491-8EFE-DEFD91C217DE}" type="slidenum">
              <a:rPr lang="en-US" altLang="en-US"/>
              <a:pPr>
                <a:defRPr/>
              </a:pPr>
              <a:t>‹#›</a:t>
            </a:fld>
            <a:endParaRPr lang="en-US" altLang="en-US" dirty="0"/>
          </a:p>
        </p:txBody>
      </p:sp>
    </p:spTree>
    <p:extLst>
      <p:ext uri="{BB962C8B-B14F-4D97-AF65-F5344CB8AC3E}">
        <p14:creationId xmlns:p14="http://schemas.microsoft.com/office/powerpoint/2010/main" val="124008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6661" tIns="48331" rIns="96661" bIns="48331" rtlCol="0"/>
          <a:lstStyle>
            <a:lvl1pPr algn="l" eaLnBrk="0" hangingPunct="0">
              <a:defRPr sz="13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6661" tIns="48331" rIns="96661" bIns="48331" rtlCol="0"/>
          <a:lstStyle>
            <a:lvl1pPr algn="r" eaLnBrk="0" hangingPunct="0">
              <a:defRPr sz="1300">
                <a:latin typeface="Arial" charset="0"/>
                <a:cs typeface="Arial" charset="0"/>
              </a:defRPr>
            </a:lvl1pPr>
          </a:lstStyle>
          <a:p>
            <a:pPr>
              <a:defRPr/>
            </a:pPr>
            <a:fld id="{6C57457E-B8F1-478E-8D2B-8C7345D687F6}" type="datetimeFigureOut">
              <a:rPr lang="en-US"/>
              <a:pPr>
                <a:defRPr/>
              </a:pPr>
              <a:t>12/4/2018</a:t>
            </a:fld>
            <a:endParaRPr lang="en-US" dirty="0"/>
          </a:p>
        </p:txBody>
      </p:sp>
      <p:sp>
        <p:nvSpPr>
          <p:cNvPr id="4" name="Slide Image Placeholder 3"/>
          <p:cNvSpPr>
            <a:spLocks noGrp="1" noRot="1" noChangeAspect="1"/>
          </p:cNvSpPr>
          <p:nvPr>
            <p:ph type="sldImg" idx="2"/>
          </p:nvPr>
        </p:nvSpPr>
        <p:spPr>
          <a:xfrm>
            <a:off x="917575" y="744538"/>
            <a:ext cx="4965700" cy="3724275"/>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679450" y="4716463"/>
            <a:ext cx="5438775" cy="446563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5300"/>
          </a:xfrm>
          <a:prstGeom prst="rect">
            <a:avLst/>
          </a:prstGeom>
        </p:spPr>
        <p:txBody>
          <a:bodyPr vert="horz" lIns="96661" tIns="48331" rIns="96661" bIns="48331" rtlCol="0" anchor="b"/>
          <a:lstStyle>
            <a:lvl1pPr algn="l" eaLnBrk="0" hangingPunct="0">
              <a:defRPr sz="13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49688" y="9429750"/>
            <a:ext cx="2946400" cy="495300"/>
          </a:xfrm>
          <a:prstGeom prst="rect">
            <a:avLst/>
          </a:prstGeom>
        </p:spPr>
        <p:txBody>
          <a:bodyPr vert="horz" wrap="square" lIns="96661" tIns="48331" rIns="96661" bIns="48331" numCol="1" anchor="b" anchorCtr="0" compatLnSpc="1">
            <a:prstTxWarp prst="textNoShape">
              <a:avLst/>
            </a:prstTxWarp>
          </a:bodyPr>
          <a:lstStyle>
            <a:lvl1pPr algn="r" eaLnBrk="0" hangingPunct="0">
              <a:defRPr sz="1300">
                <a:latin typeface="Arial" panose="020B0604020202020204" pitchFamily="34" charset="0"/>
                <a:cs typeface="Arial" panose="020B0604020202020204" pitchFamily="34" charset="0"/>
              </a:defRPr>
            </a:lvl1pPr>
          </a:lstStyle>
          <a:p>
            <a:pPr>
              <a:defRPr/>
            </a:pPr>
            <a:fld id="{9D4E5748-0802-4C9D-AD25-A78CB053A6F7}" type="slidenum">
              <a:rPr lang="en-US" altLang="en-US"/>
              <a:pPr>
                <a:defRPr/>
              </a:pPr>
              <a:t>‹#›</a:t>
            </a:fld>
            <a:endParaRPr lang="en-US" altLang="en-US" dirty="0"/>
          </a:p>
        </p:txBody>
      </p:sp>
    </p:spTree>
    <p:extLst>
      <p:ext uri="{BB962C8B-B14F-4D97-AF65-F5344CB8AC3E}">
        <p14:creationId xmlns:p14="http://schemas.microsoft.com/office/powerpoint/2010/main" val="842596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pPr>
              <a:defRPr/>
            </a:pPr>
            <a:fld id="{37EF35A3-2F1B-43B8-A3ED-5B72208A2718}" type="slidenum">
              <a:rPr lang="en-US" altLang="en-US" smtClean="0"/>
              <a:pPr>
                <a:defRPr/>
              </a:pPr>
              <a:t>‹#›</a:t>
            </a:fld>
            <a:endParaRPr lang="en-US" altLang="en-US" dirty="0"/>
          </a:p>
        </p:txBody>
      </p:sp>
      <p:sp>
        <p:nvSpPr>
          <p:cNvPr id="7" name="Date Placeholder 3"/>
          <p:cNvSpPr>
            <a:spLocks noGrp="1"/>
          </p:cNvSpPr>
          <p:nvPr>
            <p:ph type="dt" sz="half" idx="2"/>
          </p:nvPr>
        </p:nvSpPr>
        <p:spPr>
          <a:xfrm>
            <a:off x="262523" y="6692400"/>
            <a:ext cx="448841" cy="107722"/>
          </a:xfrm>
          <a:prstGeom prst="rect">
            <a:avLst/>
          </a:prstGeom>
        </p:spPr>
        <p:txBody>
          <a:bodyPr vert="horz" wrap="none" lIns="0" tIns="0" rIns="0" bIns="0" rtlCol="0" anchor="t" anchorCtr="0">
            <a:spAutoFit/>
          </a:bodyPr>
          <a:lstStyle>
            <a:lvl1pPr algn="l">
              <a:defRPr sz="700">
                <a:solidFill>
                  <a:schemeClr val="tx1"/>
                </a:solidFill>
                <a:latin typeface="Arial" pitchFamily="34" charset="0"/>
                <a:cs typeface="Arial" pitchFamily="34" charset="0"/>
              </a:defRPr>
            </a:lvl1pPr>
          </a:lstStyle>
          <a:p>
            <a:pPr>
              <a:defRPr/>
            </a:pPr>
            <a:fld id="{932D24CE-9E7F-46EE-8103-98ABAB9C1800}" type="datetimeFigureOut">
              <a:rPr lang="en-US" smtClean="0"/>
              <a:pPr>
                <a:defRPr/>
              </a:pPr>
              <a:t>12/4/2018</a:t>
            </a:fld>
            <a:endParaRPr lang="en-US" dirty="0"/>
          </a:p>
        </p:txBody>
      </p:sp>
    </p:spTree>
    <p:extLst>
      <p:ext uri="{BB962C8B-B14F-4D97-AF65-F5344CB8AC3E}">
        <p14:creationId xmlns:p14="http://schemas.microsoft.com/office/powerpoint/2010/main" val="2307495444"/>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677821436"/>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275524546"/>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1954275748"/>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Option 1">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593725" y="1981205"/>
            <a:ext cx="7954892" cy="1692771"/>
          </a:xfrm>
        </p:spPr>
        <p:txBody>
          <a:bodyPr wrap="square">
            <a:spAutoFit/>
          </a:bodyPr>
          <a:lstStyle>
            <a:lvl1pPr marL="0" indent="0">
              <a:lnSpc>
                <a:spcPts val="3100"/>
              </a:lnSpc>
              <a:spcAft>
                <a:spcPts val="0"/>
              </a:spcAft>
              <a:buNone/>
              <a:defRPr sz="2000" b="1" i="1" baseline="0">
                <a:solidFill>
                  <a:srgbClr val="7F7F7F"/>
                </a:solidFill>
                <a:latin typeface="+mj-lt"/>
              </a:defRPr>
            </a:lvl1pPr>
            <a:lvl2pPr marL="444500" indent="0">
              <a:lnSpc>
                <a:spcPts val="3100"/>
              </a:lnSpc>
              <a:spcAft>
                <a:spcPts val="0"/>
              </a:spcAft>
              <a:buNone/>
              <a:defRPr sz="2000" b="1" i="1">
                <a:solidFill>
                  <a:srgbClr val="7F7F7F"/>
                </a:solidFill>
                <a:latin typeface="+mj-lt"/>
              </a:defRPr>
            </a:lvl2pPr>
            <a:lvl3pPr marL="358775" indent="-358775">
              <a:buNone/>
              <a:tabLst>
                <a:tab pos="358775" algn="l"/>
              </a:tabLst>
              <a:defRPr sz="1800" b="1" i="1">
                <a:latin typeface="+mj-lt"/>
              </a:defRPr>
            </a:lvl3pPr>
            <a:lvl4pPr marL="717550" indent="0">
              <a:lnSpc>
                <a:spcPts val="3100"/>
              </a:lnSpc>
              <a:spcAft>
                <a:spcPts val="600"/>
              </a:spcAft>
              <a:buNone/>
              <a:defRPr sz="2000" b="1" i="1">
                <a:solidFill>
                  <a:srgbClr val="7F7F7F"/>
                </a:solidFill>
                <a:latin typeface="+mj-lt"/>
              </a:defRPr>
            </a:lvl4pPr>
            <a:lvl5pPr>
              <a:defRPr sz="1800" b="1" i="1">
                <a:latin typeface="+mj-lt"/>
              </a:defRPr>
            </a:lvl5pPr>
          </a:lstStyle>
          <a:p>
            <a:pPr lvl="0"/>
            <a:r>
              <a:rPr lang="en-US" dirty="0" smtClean="0"/>
              <a:t>Click to add divider information for the second level press ENTER then hit Increase list level button or (</a:t>
            </a:r>
            <a:r>
              <a:rPr lang="en-US" dirty="0" err="1" smtClean="0"/>
              <a:t>Shift+Alt+Arrow</a:t>
            </a:r>
            <a:r>
              <a:rPr lang="en-US" dirty="0" smtClean="0"/>
              <a:t> key right); highlight the relevant section in Black or Maroon</a:t>
            </a:r>
          </a:p>
          <a:p>
            <a:pPr lvl="1"/>
            <a:r>
              <a:rPr lang="en-US" dirty="0" smtClean="0"/>
              <a:t>Second level</a:t>
            </a:r>
          </a:p>
        </p:txBody>
      </p:sp>
      <p:sp>
        <p:nvSpPr>
          <p:cNvPr id="8" name="Footer Placeholder 7"/>
          <p:cNvSpPr>
            <a:spLocks noGrp="1"/>
          </p:cNvSpPr>
          <p:nvPr>
            <p:ph type="ftr" sz="quarter" idx="15"/>
          </p:nvPr>
        </p:nvSpPr>
        <p:spPr>
          <a:xfrm>
            <a:off x="3124203" y="6295290"/>
            <a:ext cx="963405" cy="123111"/>
          </a:xfrm>
          <a:prstGeom prst="rect">
            <a:avLst/>
          </a:prstGeom>
        </p:spPr>
        <p:txBody>
          <a:bodyPr/>
          <a:lstStyle/>
          <a:p>
            <a:pPr>
              <a:defRPr/>
            </a:pPr>
            <a:endParaRPr lang="en-US"/>
          </a:p>
        </p:txBody>
      </p:sp>
      <p:sp>
        <p:nvSpPr>
          <p:cNvPr id="9" name="Slide Number Placeholder 8"/>
          <p:cNvSpPr>
            <a:spLocks noGrp="1"/>
          </p:cNvSpPr>
          <p:nvPr>
            <p:ph type="sldNum" sz="quarter" idx="16"/>
          </p:nvPr>
        </p:nvSpPr>
        <p:spPr/>
        <p:txBody>
          <a:bodyPr/>
          <a:lstStyle/>
          <a:p>
            <a:pPr>
              <a:defRPr/>
            </a:pPr>
            <a:fld id="{6F50D2C3-AEB3-4572-90C4-4DE43AA789C9}" type="slidenum">
              <a:rPr lang="en-US" altLang="en-US" smtClean="0"/>
              <a:pPr>
                <a:defRPr/>
              </a:pPr>
              <a:t>‹#›</a:t>
            </a:fld>
            <a:endParaRPr lang="en-US" altLang="en-US" dirty="0"/>
          </a:p>
        </p:txBody>
      </p:sp>
      <p:sp>
        <p:nvSpPr>
          <p:cNvPr id="10"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3362167395"/>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30772597"/>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3377452225"/>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863485976"/>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758079523"/>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712942992"/>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3038405844"/>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7" name="Date Placeholder 3"/>
          <p:cNvSpPr>
            <a:spLocks noGrp="1"/>
          </p:cNvSpPr>
          <p:nvPr>
            <p:ph type="dt" sz="half" idx="2"/>
          </p:nvPr>
        </p:nvSpPr>
        <p:spPr>
          <a:xfrm>
            <a:off x="262523" y="6692400"/>
            <a:ext cx="448841" cy="107722"/>
          </a:xfrm>
          <a:prstGeom prst="rect">
            <a:avLst/>
          </a:prstGeom>
        </p:spPr>
        <p:txBody>
          <a:bodyPr vert="horz" wrap="none" lIns="0" tIns="0" rIns="0" bIns="0" rtlCol="0" anchor="t" anchorCtr="0">
            <a:spAutoFit/>
          </a:bodyPr>
          <a:lstStyle>
            <a:lvl1pPr algn="l">
              <a:defRPr sz="700">
                <a:solidFill>
                  <a:schemeClr val="tx1"/>
                </a:solidFill>
                <a:latin typeface="Arial" pitchFamily="34" charset="0"/>
                <a:cs typeface="Arial" pitchFamily="34" charset="0"/>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3971837343"/>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4173988520"/>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941915289"/>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1724310972"/>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94725367"/>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3132596615"/>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62523" y="6692400"/>
            <a:ext cx="448841" cy="107722"/>
          </a:xfrm>
        </p:spPr>
        <p:txBody>
          <a:bodyPr/>
          <a:lstStyle/>
          <a:p>
            <a:pPr>
              <a:defRPr/>
            </a:pPr>
            <a:fld id="{5A6394AD-F8C0-4282-886E-4F35D4CD5F94}" type="datetimeFigureOut">
              <a:rPr lang="en-US" smtClean="0"/>
              <a:pPr>
                <a:defRPr/>
              </a:pPr>
              <a:t>12/4/2018</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Tree>
    <p:extLst>
      <p:ext uri="{BB962C8B-B14F-4D97-AF65-F5344CB8AC3E}">
        <p14:creationId xmlns:p14="http://schemas.microsoft.com/office/powerpoint/2010/main" val="290191332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62523" y="6692400"/>
            <a:ext cx="448841" cy="107722"/>
          </a:xfrm>
        </p:spPr>
        <p:txBody>
          <a:bodyPr/>
          <a:lstStyle/>
          <a:p>
            <a:pPr>
              <a:defRPr/>
            </a:pPr>
            <a:fld id="{E8E0E826-EC49-4F8C-9293-F57DEC2B5DD5}" type="datetimeFigureOut">
              <a:rPr lang="en-US" smtClean="0"/>
              <a:pPr>
                <a:defRPr/>
              </a:pPr>
              <a:t>12/4/2018</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A341A0-2843-4798-818E-39210A4805ED}" type="slidenum">
              <a:rPr lang="en-US" altLang="en-US" smtClean="0"/>
              <a:pPr>
                <a:defRPr/>
              </a:pPr>
              <a:t>‹#›</a:t>
            </a:fld>
            <a:endParaRPr lang="en-US" altLang="en-US" dirty="0"/>
          </a:p>
        </p:txBody>
      </p:sp>
    </p:spTree>
    <p:extLst>
      <p:ext uri="{BB962C8B-B14F-4D97-AF65-F5344CB8AC3E}">
        <p14:creationId xmlns:p14="http://schemas.microsoft.com/office/powerpoint/2010/main" val="149080399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9A744A7B-343B-444C-8D80-388E606A9A5E}" type="datetimeFigureOut">
              <a:rPr lang="en-US"/>
              <a:pPr>
                <a:defRPr/>
              </a:pPr>
              <a:t>12/4/2018</a:t>
            </a:fld>
            <a:endParaRPr lang="en-US" dirty="0"/>
          </a:p>
        </p:txBody>
      </p:sp>
      <p:sp>
        <p:nvSpPr>
          <p:cNvPr id="4" name="Rectangle 5"/>
          <p:cNvSpPr>
            <a:spLocks noGrp="1" noChangeArrowheads="1"/>
          </p:cNvSpPr>
          <p:nvPr>
            <p:ph type="ftr" sz="quarter" idx="11"/>
          </p:nvPr>
        </p:nvSpPr>
        <p:spPr>
          <a:xfrm>
            <a:off x="43434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57F56A-600C-42CD-8D5D-C94DC432A0B3}" type="slidenum">
              <a:rPr lang="en-US" altLang="en-US"/>
              <a:pPr>
                <a:defRPr/>
              </a:pPr>
              <a:t>‹#›</a:t>
            </a:fld>
            <a:endParaRPr lang="en-US" altLang="en-US" dirty="0"/>
          </a:p>
        </p:txBody>
      </p:sp>
    </p:spTree>
    <p:extLst>
      <p:ext uri="{BB962C8B-B14F-4D97-AF65-F5344CB8AC3E}">
        <p14:creationId xmlns:p14="http://schemas.microsoft.com/office/powerpoint/2010/main" val="22130621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Text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994" y="1569599"/>
            <a:ext cx="4157169" cy="4611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2147" y="1569599"/>
            <a:ext cx="4157169" cy="4611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8" name="Date Placeholder 3"/>
          <p:cNvSpPr>
            <a:spLocks noGrp="1"/>
          </p:cNvSpPr>
          <p:nvPr>
            <p:ph type="dt" sz="half" idx="13"/>
          </p:nvPr>
        </p:nvSpPr>
        <p:spPr>
          <a:xfrm>
            <a:off x="262523" y="6692400"/>
            <a:ext cx="448841" cy="107722"/>
          </a:xfrm>
          <a:prstGeom prst="rect">
            <a:avLst/>
          </a:prstGeom>
        </p:spPr>
        <p:txBody>
          <a:bodyPr vert="horz" wrap="none" lIns="0" tIns="0" rIns="0" bIns="0" rtlCol="0" anchor="t" anchorCtr="0">
            <a:spAutoFit/>
          </a:bodyPr>
          <a:lstStyle>
            <a:lvl1pPr algn="l">
              <a:defRPr sz="700">
                <a:solidFill>
                  <a:schemeClr val="tx1"/>
                </a:solidFill>
                <a:latin typeface="Arial" pitchFamily="34" charset="0"/>
                <a:cs typeface="Arial" pitchFamily="34" charset="0"/>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703889617"/>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630859513"/>
              </p:ext>
            </p:extLst>
          </p:nvPr>
        </p:nvGraphicFramePr>
        <p:xfrm>
          <a:off x="1467" y="1591"/>
          <a:ext cx="1465" cy="1587"/>
        </p:xfrm>
        <a:graphic>
          <a:graphicData uri="http://schemas.openxmlformats.org/presentationml/2006/ole">
            <mc:AlternateContent xmlns:mc="http://schemas.openxmlformats.org/markup-compatibility/2006">
              <mc:Choice xmlns:v="urn:schemas-microsoft-com:vml" Requires="v">
                <p:oleObj spid="_x0000_s2101"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591"/>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845F3850-B4B0-4A37-BA23-957FED5C8CAA}" type="slidenum">
              <a:rPr lang="en-US" altLang="en-US" smtClean="0"/>
              <a:pPr>
                <a:defRPr/>
              </a:pPr>
              <a:t>‹#›</a:t>
            </a:fld>
            <a:endParaRPr lang="en-US" altLang="en-US" dirty="0"/>
          </a:p>
        </p:txBody>
      </p:sp>
      <p:sp>
        <p:nvSpPr>
          <p:cNvPr id="5" name="Date Placeholder 3"/>
          <p:cNvSpPr>
            <a:spLocks noGrp="1"/>
          </p:cNvSpPr>
          <p:nvPr>
            <p:ph type="dt" sz="half" idx="2"/>
          </p:nvPr>
        </p:nvSpPr>
        <p:spPr>
          <a:xfrm>
            <a:off x="262523" y="6692400"/>
            <a:ext cx="448841" cy="107722"/>
          </a:xfrm>
          <a:prstGeom prst="rect">
            <a:avLst/>
          </a:prstGeom>
        </p:spPr>
        <p:txBody>
          <a:bodyPr vert="horz" wrap="none" lIns="0" tIns="0" rIns="0" bIns="0" rtlCol="0" anchor="t" anchorCtr="0">
            <a:spAutoFit/>
          </a:bodyPr>
          <a:lstStyle>
            <a:lvl1pPr algn="l">
              <a:defRPr sz="700">
                <a:solidFill>
                  <a:schemeClr val="tx1"/>
                </a:solidFill>
                <a:latin typeface="Arial" pitchFamily="34" charset="0"/>
                <a:cs typeface="Arial" pitchFamily="34" charset="0"/>
              </a:defRPr>
            </a:lvl1pPr>
          </a:lstStyle>
          <a:p>
            <a:pPr>
              <a:defRPr/>
            </a:pPr>
            <a:fld id="{091F3B5A-8A24-4572-9CD6-FAC0109FDE35}" type="datetimeFigureOut">
              <a:rPr lang="en-US" smtClean="0"/>
              <a:pPr>
                <a:defRPr/>
              </a:pPr>
              <a:t>12/4/2018</a:t>
            </a:fld>
            <a:endParaRPr lang="en-US" dirty="0"/>
          </a:p>
        </p:txBody>
      </p:sp>
    </p:spTree>
    <p:extLst>
      <p:ext uri="{BB962C8B-B14F-4D97-AF65-F5344CB8AC3E}">
        <p14:creationId xmlns:p14="http://schemas.microsoft.com/office/powerpoint/2010/main" val="441586087"/>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OC">
    <p:spTree>
      <p:nvGrpSpPr>
        <p:cNvPr id="1" name=""/>
        <p:cNvGrpSpPr/>
        <p:nvPr/>
      </p:nvGrpSpPr>
      <p:grpSpPr>
        <a:xfrm>
          <a:off x="0" y="0"/>
          <a:ext cx="0" cy="0"/>
          <a:chOff x="0" y="0"/>
          <a:chExt cx="0" cy="0"/>
        </a:xfrm>
      </p:grpSpPr>
      <p:sp>
        <p:nvSpPr>
          <p:cNvPr id="2" name="Title 1"/>
          <p:cNvSpPr>
            <a:spLocks noGrp="1"/>
          </p:cNvSpPr>
          <p:nvPr>
            <p:ph type="ctrTitle"/>
          </p:nvPr>
        </p:nvSpPr>
        <p:spPr>
          <a:xfrm>
            <a:off x="262525" y="2224800"/>
            <a:ext cx="8616244" cy="3607200"/>
          </a:xfrm>
        </p:spPr>
        <p:txBody>
          <a:bodyPr/>
          <a:lstStyle>
            <a:lvl1pPr>
              <a:lnSpc>
                <a:spcPct val="140000"/>
              </a:lnSpc>
              <a:defRPr sz="2200" b="0"/>
            </a:lvl1pPr>
          </a:lstStyle>
          <a:p>
            <a:r>
              <a:rPr lang="en-US" smtClean="0"/>
              <a:t>Click to edit Master title style</a:t>
            </a:r>
            <a:endParaRPr lang="en-US" dirty="0"/>
          </a:p>
        </p:txBody>
      </p:sp>
      <p:sp>
        <p:nvSpPr>
          <p:cNvPr id="8" name="Rectangle 8"/>
          <p:cNvSpPr>
            <a:spLocks noChangeArrowheads="1"/>
          </p:cNvSpPr>
          <p:nvPr>
            <p:custDataLst>
              <p:tags r:id="rId1"/>
            </p:custDataLst>
          </p:nvPr>
        </p:nvSpPr>
        <p:spPr bwMode="auto">
          <a:xfrm flipV="1">
            <a:off x="265239" y="2036763"/>
            <a:ext cx="8613531" cy="74612"/>
          </a:xfrm>
          <a:prstGeom prst="rect">
            <a:avLst/>
          </a:prstGeom>
          <a:solidFill>
            <a:srgbClr val="EFB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p:nvSpPr>
        <p:spPr>
          <a:xfrm>
            <a:off x="265846" y="6465600"/>
            <a:ext cx="8616738" cy="75600"/>
          </a:xfrm>
          <a:prstGeom prst="rect">
            <a:avLst/>
          </a:prstGeom>
          <a:solidFill>
            <a:srgbClr val="EFB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Slide Number Placeholder 5"/>
          <p:cNvSpPr>
            <a:spLocks noGrp="1"/>
          </p:cNvSpPr>
          <p:nvPr>
            <p:ph type="sldNum" sz="quarter" idx="4"/>
          </p:nvPr>
        </p:nvSpPr>
        <p:spPr>
          <a:xfrm>
            <a:off x="8374155" y="6573600"/>
            <a:ext cx="498462" cy="183600"/>
          </a:xfrm>
          <a:prstGeom prst="rect">
            <a:avLst/>
          </a:prstGeom>
        </p:spPr>
        <p:txBody>
          <a:bodyPr vert="horz" wrap="square" lIns="0" tIns="0" rIns="0" bIns="0" rtlCol="0" anchor="t" anchorCtr="0">
            <a:noAutofit/>
          </a:bodyPr>
          <a:lstStyle>
            <a:lvl1pPr algn="r">
              <a:defRPr sz="1200">
                <a:solidFill>
                  <a:srgbClr val="000000"/>
                </a:solidFill>
                <a:latin typeface="Arial" pitchFamily="34" charset="0"/>
                <a:cs typeface="Arial" pitchFamily="34" charset="0"/>
              </a:defRPr>
            </a:lvl1pPr>
          </a:lstStyle>
          <a:p>
            <a:pPr>
              <a:defRPr/>
            </a:pPr>
            <a:fld id="{6F50D2C3-AEB3-4572-90C4-4DE43AA789C9}" type="slidenum">
              <a:rPr lang="en-US" altLang="en-US" smtClean="0"/>
              <a:pPr>
                <a:defRPr/>
              </a:pPr>
              <a:t>‹#›</a:t>
            </a:fld>
            <a:endParaRPr lang="en-US" altLang="en-US" dirty="0"/>
          </a:p>
        </p:txBody>
      </p:sp>
      <p:sp>
        <p:nvSpPr>
          <p:cNvPr id="20" name="Date Placeholder 3"/>
          <p:cNvSpPr>
            <a:spLocks noGrp="1"/>
          </p:cNvSpPr>
          <p:nvPr>
            <p:ph type="dt" sz="half" idx="2"/>
          </p:nvPr>
        </p:nvSpPr>
        <p:spPr>
          <a:xfrm>
            <a:off x="262523" y="6692400"/>
            <a:ext cx="448841" cy="107722"/>
          </a:xfrm>
          <a:prstGeom prst="rect">
            <a:avLst/>
          </a:prstGeom>
        </p:spPr>
        <p:txBody>
          <a:bodyPr vert="horz" wrap="none" lIns="0" tIns="0" rIns="0" bIns="0" rtlCol="0" anchor="t" anchorCtr="0">
            <a:spAutoFit/>
          </a:bodyPr>
          <a:lstStyle>
            <a:lvl1pPr algn="l">
              <a:defRPr sz="700">
                <a:solidFill>
                  <a:schemeClr val="tx1"/>
                </a:solidFill>
                <a:latin typeface="Arial" pitchFamily="34" charset="0"/>
                <a:cs typeface="Arial" pitchFamily="34" charset="0"/>
              </a:defRPr>
            </a:lvl1pPr>
          </a:lstStyle>
          <a:p>
            <a:pPr>
              <a:defRPr/>
            </a:pPr>
            <a:fld id="{5A6394AD-F8C0-4282-886E-4F35D4CD5F94}" type="datetimeFigureOut">
              <a:rPr lang="en-US" smtClean="0"/>
              <a:pPr>
                <a:defRPr/>
              </a:pPr>
              <a:t>12/4/2018</a:t>
            </a:fld>
            <a:endParaRPr lang="en-US" dirty="0"/>
          </a:p>
        </p:txBody>
      </p:sp>
      <p:pic>
        <p:nvPicPr>
          <p:cNvPr id="10" name="Picture 6" descr="Arab Center for Engineering Studi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7233" y="76200"/>
            <a:ext cx="1150011" cy="468570"/>
          </a:xfrm>
          <a:prstGeom prst="rect">
            <a:avLst/>
          </a:prstGeom>
          <a:solidFill>
            <a:schemeClr val="bg1"/>
          </a:solidFill>
          <a:extLst/>
        </p:spPr>
      </p:pic>
    </p:spTree>
    <p:extLst>
      <p:ext uri="{BB962C8B-B14F-4D97-AF65-F5344CB8AC3E}">
        <p14:creationId xmlns:p14="http://schemas.microsoft.com/office/powerpoint/2010/main" val="2696897220"/>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ext Slide (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7" name="Date Placeholder 3"/>
          <p:cNvSpPr>
            <a:spLocks noGrp="1"/>
          </p:cNvSpPr>
          <p:nvPr>
            <p:ph type="dt" sz="half" idx="2"/>
          </p:nvPr>
        </p:nvSpPr>
        <p:spPr>
          <a:xfrm>
            <a:off x="262523" y="6692400"/>
            <a:ext cx="448841" cy="107722"/>
          </a:xfrm>
          <a:prstGeom prst="rect">
            <a:avLst/>
          </a:prstGeom>
        </p:spPr>
        <p:txBody>
          <a:bodyPr vert="horz" wrap="none" lIns="0" tIns="0" rIns="0" bIns="0" rtlCol="0" anchor="t" anchorCtr="0">
            <a:spAutoFit/>
          </a:bodyPr>
          <a:lstStyle>
            <a:lvl1pPr algn="l">
              <a:defRPr sz="700">
                <a:solidFill>
                  <a:schemeClr val="tx1"/>
                </a:solidFill>
                <a:latin typeface="Arial" pitchFamily="34" charset="0"/>
                <a:cs typeface="Arial" pitchFamily="34" charset="0"/>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41156607"/>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10073587"/>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2010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7" y="820943"/>
            <a:ext cx="7954963" cy="589905"/>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3" y="6295290"/>
            <a:ext cx="963405" cy="123111"/>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F50D2C3-AEB3-4572-90C4-4DE43AA789C9}" type="slidenum">
              <a:rPr lang="en-US" altLang="en-US" smtClean="0"/>
              <a:pPr>
                <a:defRPr/>
              </a:pPr>
              <a:t>‹#›</a:t>
            </a:fld>
            <a:endParaRPr lang="en-US" altLang="en-US" dirty="0"/>
          </a:p>
        </p:txBody>
      </p:sp>
      <p:sp>
        <p:nvSpPr>
          <p:cNvPr id="6" name="Text Placeholder 6"/>
          <p:cNvSpPr>
            <a:spLocks noGrp="1"/>
          </p:cNvSpPr>
          <p:nvPr>
            <p:ph type="body" sz="quarter" idx="13"/>
          </p:nvPr>
        </p:nvSpPr>
        <p:spPr>
          <a:xfrm>
            <a:off x="593725" y="1981206"/>
            <a:ext cx="7956000" cy="282129"/>
          </a:xfrm>
        </p:spPr>
        <p:txBody>
          <a:bodyPr>
            <a:spAutoFit/>
          </a:bodyPr>
          <a:lstStyle>
            <a:lvl1pPr marL="0" indent="0">
              <a:lnSpc>
                <a:spcPts val="2160"/>
              </a:lnSpc>
              <a:spcBef>
                <a:spcPts val="0"/>
              </a:spcBef>
              <a:spcAft>
                <a:spcPts val="0"/>
              </a:spcAft>
              <a:buNone/>
              <a:defRPr sz="1800" b="1"/>
            </a:lvl1pPr>
          </a:lstStyle>
          <a:p>
            <a:pPr lvl="0"/>
            <a:r>
              <a:rPr lang="en-US" smtClean="0"/>
              <a:t>Click to edit Master text styles</a:t>
            </a:r>
          </a:p>
        </p:txBody>
      </p:sp>
      <p:sp>
        <p:nvSpPr>
          <p:cNvPr id="7" name="Content Placeholder 11"/>
          <p:cNvSpPr>
            <a:spLocks noGrp="1"/>
          </p:cNvSpPr>
          <p:nvPr>
            <p:ph sz="quarter" idx="14"/>
          </p:nvPr>
        </p:nvSpPr>
        <p:spPr>
          <a:xfrm>
            <a:off x="593725" y="2512804"/>
            <a:ext cx="7956000" cy="3154575"/>
          </a:xfrm>
        </p:spPr>
        <p:txBody>
          <a:bodyPr>
            <a:noAutofit/>
          </a:bodyPr>
          <a:lstStyle>
            <a:lvl1pPr>
              <a:lnSpc>
                <a:spcPct val="90000"/>
              </a:lnSpc>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hape 14"/>
          <p:cNvCxnSpPr/>
          <p:nvPr/>
        </p:nvCxnSpPr>
        <p:spPr>
          <a:xfrm rot="5400000" flipH="1" flipV="1">
            <a:off x="4378424" y="-3302946"/>
            <a:ext cx="180000" cy="8136000"/>
          </a:xfrm>
          <a:prstGeom prst="bentConnector2">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4655530" y="6295290"/>
            <a:ext cx="516167" cy="123111"/>
          </a:xfrm>
          <a:prstGeom prst="rect">
            <a:avLst/>
          </a:prstGeom>
        </p:spPr>
        <p:txBody>
          <a:bodyPr vert="horz" wrap="none" lIns="0" tIns="0" rIns="0" bIns="0" rtlCol="0" anchor="t">
            <a:spAutoFit/>
          </a:bodyPr>
          <a:lstStyle>
            <a:lvl1pPr algn="l">
              <a:defRPr sz="800">
                <a:solidFill>
                  <a:srgbClr val="000000"/>
                </a:solidFill>
                <a:latin typeface="+mn-lt"/>
              </a:defRPr>
            </a:lvl1pPr>
          </a:lstStyle>
          <a:p>
            <a:pPr>
              <a:defRPr/>
            </a:pPr>
            <a:fld id="{5A6394AD-F8C0-4282-886E-4F35D4CD5F94}" type="datetimeFigureOut">
              <a:rPr lang="en-US" smtClean="0"/>
              <a:pPr>
                <a:defRPr/>
              </a:pPr>
              <a:t>12/4/2018</a:t>
            </a:fld>
            <a:endParaRPr lang="en-US" dirty="0"/>
          </a:p>
        </p:txBody>
      </p:sp>
    </p:spTree>
    <p:extLst>
      <p:ext uri="{BB962C8B-B14F-4D97-AF65-F5344CB8AC3E}">
        <p14:creationId xmlns:p14="http://schemas.microsoft.com/office/powerpoint/2010/main" val="293334951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0"/>
            </p:custDataLst>
            <p:extLst>
              <p:ext uri="{D42A27DB-BD31-4B8C-83A1-F6EECF244321}">
                <p14:modId xmlns:p14="http://schemas.microsoft.com/office/powerpoint/2010/main" val="94114714"/>
              </p:ext>
            </p:extLst>
          </p:nvPr>
        </p:nvGraphicFramePr>
        <p:xfrm>
          <a:off x="1591" y="1594"/>
          <a:ext cx="1587" cy="1587"/>
        </p:xfrm>
        <a:graphic>
          <a:graphicData uri="http://schemas.openxmlformats.org/presentationml/2006/ole">
            <mc:AlternateContent xmlns:mc="http://schemas.openxmlformats.org/markup-compatibility/2006">
              <mc:Choice xmlns:v="urn:schemas-microsoft-com:vml" Requires="v">
                <p:oleObj spid="_x0000_s1077" name="think-cell Slide" r:id="rId32" imgW="360" imgH="360" progId="">
                  <p:embed/>
                </p:oleObj>
              </mc:Choice>
              <mc:Fallback>
                <p:oleObj name="think-cell Slide" r:id="rId32" imgW="360" imgH="360" progId="">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91" y="159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255877" y="594000"/>
            <a:ext cx="8616738" cy="716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65847" y="1569600"/>
            <a:ext cx="8616738" cy="4611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374155" y="6573600"/>
            <a:ext cx="498462" cy="183600"/>
          </a:xfrm>
          <a:prstGeom prst="rect">
            <a:avLst/>
          </a:prstGeom>
        </p:spPr>
        <p:txBody>
          <a:bodyPr vert="horz" wrap="square" lIns="0" tIns="0" rIns="0" bIns="0" rtlCol="0" anchor="t" anchorCtr="0">
            <a:noAutofit/>
          </a:bodyPr>
          <a:lstStyle>
            <a:lvl1pPr algn="r">
              <a:defRPr sz="1200">
                <a:solidFill>
                  <a:srgbClr val="000000"/>
                </a:solidFill>
                <a:latin typeface="Arial" pitchFamily="34" charset="0"/>
                <a:cs typeface="Arial" pitchFamily="34" charset="0"/>
              </a:defRPr>
            </a:lvl1pPr>
          </a:lstStyle>
          <a:p>
            <a:pPr>
              <a:defRPr/>
            </a:pPr>
            <a:fld id="{6F50D2C3-AEB3-4572-90C4-4DE43AA789C9}" type="slidenum">
              <a:rPr lang="en-US" altLang="en-US" smtClean="0"/>
              <a:pPr>
                <a:defRPr/>
              </a:pPr>
              <a:t>‹#›</a:t>
            </a:fld>
            <a:endParaRPr lang="en-US" altLang="en-US" dirty="0"/>
          </a:p>
        </p:txBody>
      </p:sp>
      <p:sp>
        <p:nvSpPr>
          <p:cNvPr id="7" name="Rectangle 6"/>
          <p:cNvSpPr/>
          <p:nvPr/>
        </p:nvSpPr>
        <p:spPr>
          <a:xfrm>
            <a:off x="265846" y="6465600"/>
            <a:ext cx="8616738" cy="75600"/>
          </a:xfrm>
          <a:prstGeom prst="rect">
            <a:avLst/>
          </a:prstGeom>
          <a:solidFill>
            <a:srgbClr val="EFB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Date Placeholder 3"/>
          <p:cNvSpPr>
            <a:spLocks noGrp="1"/>
          </p:cNvSpPr>
          <p:nvPr>
            <p:ph type="dt" sz="half" idx="2"/>
          </p:nvPr>
        </p:nvSpPr>
        <p:spPr>
          <a:xfrm>
            <a:off x="262523" y="6692400"/>
            <a:ext cx="448841" cy="107722"/>
          </a:xfrm>
          <a:prstGeom prst="rect">
            <a:avLst/>
          </a:prstGeom>
        </p:spPr>
        <p:txBody>
          <a:bodyPr vert="horz" wrap="none" lIns="0" tIns="0" rIns="0" bIns="0" rtlCol="0" anchor="t" anchorCtr="0">
            <a:spAutoFit/>
          </a:bodyPr>
          <a:lstStyle>
            <a:lvl1pPr algn="l">
              <a:defRPr sz="700">
                <a:solidFill>
                  <a:schemeClr val="tx1"/>
                </a:solidFill>
                <a:latin typeface="Arial" pitchFamily="34" charset="0"/>
                <a:cs typeface="Arial" pitchFamily="34" charset="0"/>
              </a:defRPr>
            </a:lvl1pPr>
          </a:lstStyle>
          <a:p>
            <a:pPr>
              <a:defRPr/>
            </a:pPr>
            <a:fld id="{5A6394AD-F8C0-4282-886E-4F35D4CD5F94}" type="datetimeFigureOut">
              <a:rPr lang="en-US" smtClean="0"/>
              <a:pPr>
                <a:defRPr/>
              </a:pPr>
              <a:t>12/4/2018</a:t>
            </a:fld>
            <a:endParaRPr lang="en-US" dirty="0"/>
          </a:p>
        </p:txBody>
      </p:sp>
      <p:pic>
        <p:nvPicPr>
          <p:cNvPr id="9" name="Picture 6" descr="Arab Center for Engineering Studies"/>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7737233" y="76200"/>
            <a:ext cx="1150011" cy="468570"/>
          </a:xfrm>
          <a:prstGeom prst="rect">
            <a:avLst/>
          </a:prstGeom>
          <a:solidFill>
            <a:schemeClr val="bg1"/>
          </a:solidFill>
          <a:extLst/>
        </p:spPr>
      </p:pic>
      <p:sp>
        <p:nvSpPr>
          <p:cNvPr id="10" name="Rectangle 8"/>
          <p:cNvSpPr>
            <a:spLocks noChangeArrowheads="1"/>
          </p:cNvSpPr>
          <p:nvPr>
            <p:custDataLst>
              <p:tags r:id="rId31"/>
            </p:custDataLst>
          </p:nvPr>
        </p:nvSpPr>
        <p:spPr bwMode="auto">
          <a:xfrm flipV="1">
            <a:off x="265846" y="366204"/>
            <a:ext cx="7401046" cy="74612"/>
          </a:xfrm>
          <a:prstGeom prst="rect">
            <a:avLst/>
          </a:prstGeom>
          <a:solidFill>
            <a:srgbClr val="EFB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5857332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670" r:id="rId27"/>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2300" b="1" kern="1200">
          <a:solidFill>
            <a:schemeClr val="tx1"/>
          </a:solidFill>
          <a:latin typeface="+mn-lt"/>
          <a:ea typeface="+mj-ea"/>
          <a:cs typeface="+mj-cs"/>
        </a:defRPr>
      </a:lvl1pPr>
    </p:titleStyle>
    <p:bodyStyle>
      <a:lvl1pPr marL="183600" indent="-183600" algn="l" defTabSz="914400" rtl="0" eaLnBrk="1" latinLnBrk="0" hangingPunct="1">
        <a:spcBef>
          <a:spcPts val="1920"/>
        </a:spcBef>
        <a:buFont typeface="Wingdings" pitchFamily="2" charset="2"/>
        <a:buChar char="§"/>
        <a:defRPr sz="1600" kern="1200">
          <a:solidFill>
            <a:schemeClr val="tx1"/>
          </a:solidFill>
          <a:latin typeface="Arial" pitchFamily="34" charset="0"/>
          <a:ea typeface="+mn-ea"/>
          <a:cs typeface="Arial" pitchFamily="34" charset="0"/>
        </a:defRPr>
      </a:lvl1pPr>
      <a:lvl2pPr marL="356400" indent="-1728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2pPr>
      <a:lvl3pPr marL="538163"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3pPr>
      <a:lvl4pPr marL="719138" indent="-180975"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4pPr>
      <a:lvl5pPr marL="900000" indent="-180000" algn="l" defTabSz="914400" rtl="0" eaLnBrk="1" latinLnBrk="0" hangingPunct="1">
        <a:lnSpc>
          <a:spcPct val="90000"/>
        </a:lnSpc>
        <a:spcBef>
          <a:spcPts val="768"/>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hyperlink" Target="http://www.geo-slope.com/" TargetMode="Externa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1891" y="2057400"/>
            <a:ext cx="8839200" cy="1828800"/>
          </a:xfrm>
          <a:solidFill>
            <a:schemeClr val="accent2"/>
          </a:solidFill>
        </p:spPr>
        <p:txBody>
          <a:bodyPr>
            <a:noAutofit/>
          </a:bodyPr>
          <a:lstStyle/>
          <a:p>
            <a:pPr marL="0" indent="0" algn="ctr">
              <a:buNone/>
            </a:pPr>
            <a:r>
              <a:rPr lang="en-US" sz="3600" b="1" dirty="0">
                <a:latin typeface="+mj-lt"/>
                <a:ea typeface="+mj-ea"/>
                <a:cs typeface="+mj-cs"/>
              </a:rPr>
              <a:t>STABILITY ASSESSMENT OF HIGH CUT SLOPES IN SOFT ROCKS </a:t>
            </a:r>
            <a:r>
              <a:rPr lang="en-US" sz="3600" b="1" dirty="0" smtClean="0">
                <a:latin typeface="+mj-lt"/>
                <a:ea typeface="+mj-ea"/>
                <a:cs typeface="+mj-cs"/>
              </a:rPr>
              <a:t>-                    A </a:t>
            </a:r>
            <a:r>
              <a:rPr lang="en-US" sz="3600" b="1" dirty="0">
                <a:latin typeface="+mj-lt"/>
                <a:ea typeface="+mj-ea"/>
                <a:cs typeface="+mj-cs"/>
              </a:rPr>
              <a:t>CASE STUDY, DUBAI.</a:t>
            </a:r>
            <a:endParaRPr lang="en-GB" sz="3600" b="1" dirty="0">
              <a:latin typeface="+mj-lt"/>
              <a:ea typeface="+mj-ea"/>
              <a:cs typeface="+mj-cs"/>
            </a:endParaRPr>
          </a:p>
        </p:txBody>
      </p:sp>
      <p:pic>
        <p:nvPicPr>
          <p:cNvPr id="4" name="Picture 3" descr="new let aces - Amm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 y="0"/>
            <a:ext cx="9138579" cy="1981200"/>
          </a:xfrm>
          <a:prstGeom prst="rect">
            <a:avLst/>
          </a:prstGeom>
          <a:noFill/>
          <a:ln>
            <a:noFill/>
          </a:ln>
        </p:spPr>
      </p:pic>
      <p:sp>
        <p:nvSpPr>
          <p:cNvPr id="6" name="TextBox 5"/>
          <p:cNvSpPr txBox="1"/>
          <p:nvPr/>
        </p:nvSpPr>
        <p:spPr>
          <a:xfrm>
            <a:off x="3581400" y="6200239"/>
            <a:ext cx="2274982" cy="369332"/>
          </a:xfrm>
          <a:prstGeom prst="rect">
            <a:avLst/>
          </a:prstGeom>
          <a:noFill/>
        </p:spPr>
        <p:txBody>
          <a:bodyPr wrap="none" rtlCol="1">
            <a:spAutoFit/>
          </a:bodyPr>
          <a:lstStyle/>
          <a:p>
            <a:r>
              <a:rPr lang="en-US" dirty="0" smtClean="0"/>
              <a:t>04</a:t>
            </a:r>
            <a:r>
              <a:rPr lang="en-US" baseline="30000" dirty="0" smtClean="0"/>
              <a:t>th</a:t>
            </a:r>
            <a:r>
              <a:rPr lang="en-US" dirty="0" smtClean="0"/>
              <a:t> December 2018</a:t>
            </a:r>
          </a:p>
        </p:txBody>
      </p:sp>
      <p:sp>
        <p:nvSpPr>
          <p:cNvPr id="7" name="TextBox 6"/>
          <p:cNvSpPr txBox="1"/>
          <p:nvPr/>
        </p:nvSpPr>
        <p:spPr>
          <a:xfrm>
            <a:off x="381000" y="4876800"/>
            <a:ext cx="3352800" cy="1538883"/>
          </a:xfrm>
          <a:prstGeom prst="rect">
            <a:avLst/>
          </a:prstGeom>
          <a:noFill/>
        </p:spPr>
        <p:txBody>
          <a:bodyPr wrap="square" rtlCol="0">
            <a:spAutoFit/>
          </a:bodyPr>
          <a:lstStyle/>
          <a:p>
            <a:endParaRPr lang="en-US" b="1" dirty="0" smtClean="0">
              <a:solidFill>
                <a:srgbClr val="0070C0"/>
              </a:solidFill>
            </a:endParaRPr>
          </a:p>
          <a:p>
            <a:r>
              <a:rPr lang="en-US" sz="2000" b="1" dirty="0" smtClean="0">
                <a:solidFill>
                  <a:srgbClr val="002060"/>
                </a:solidFill>
                <a:latin typeface="Calibri" panose="020F0502020204030204" pitchFamily="34" charset="0"/>
                <a:ea typeface="SimSun" pitchFamily="2" charset="-122"/>
                <a:cs typeface="Times New Roman" pitchFamily="18" charset="0"/>
              </a:rPr>
              <a:t>Presenter,</a:t>
            </a:r>
          </a:p>
          <a:p>
            <a:endParaRPr lang="en-US" sz="2000" b="1" dirty="0" smtClean="0">
              <a:solidFill>
                <a:srgbClr val="002060"/>
              </a:solidFill>
              <a:latin typeface="Calibri" panose="020F0502020204030204" pitchFamily="34" charset="0"/>
              <a:ea typeface="SimSun" pitchFamily="2" charset="-122"/>
              <a:cs typeface="Times New Roman" pitchFamily="18" charset="0"/>
            </a:endParaRPr>
          </a:p>
          <a:p>
            <a:r>
              <a:rPr lang="en-US" b="1" dirty="0" smtClean="0">
                <a:solidFill>
                  <a:srgbClr val="0070C0"/>
                </a:solidFill>
                <a:latin typeface="Calibri" panose="020F0502020204030204" pitchFamily="34" charset="0"/>
                <a:ea typeface="SimSun" pitchFamily="2" charset="-122"/>
                <a:cs typeface="Times New Roman" pitchFamily="18" charset="0"/>
              </a:rPr>
              <a:t>K</a:t>
            </a:r>
            <a:r>
              <a:rPr lang="en-US" b="1" dirty="0">
                <a:solidFill>
                  <a:srgbClr val="0070C0"/>
                </a:solidFill>
                <a:latin typeface="Calibri" panose="020F0502020204030204" pitchFamily="34" charset="0"/>
                <a:ea typeface="SimSun" pitchFamily="2" charset="-122"/>
                <a:cs typeface="Times New Roman" pitchFamily="18" charset="0"/>
              </a:rPr>
              <a:t>. Mohammed Musthafa </a:t>
            </a:r>
            <a:endParaRPr lang="en-GB" b="1" dirty="0">
              <a:solidFill>
                <a:srgbClr val="0070C0"/>
              </a:solidFill>
              <a:latin typeface="Calibri" panose="020F0502020204030204" pitchFamily="34" charset="0"/>
              <a:ea typeface="SimSun" pitchFamily="2" charset="-122"/>
              <a:cs typeface="Times New Roman" pitchFamily="18" charset="0"/>
            </a:endParaRPr>
          </a:p>
          <a:p>
            <a:endParaRPr lang="en-US" dirty="0">
              <a:latin typeface="Times New Roman" pitchFamily="18" charset="0"/>
              <a:ea typeface="SimSun" pitchFamily="2" charset="-122"/>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53999397"/>
              </p:ext>
            </p:extLst>
          </p:nvPr>
        </p:nvGraphicFramePr>
        <p:xfrm>
          <a:off x="255877" y="4359157"/>
          <a:ext cx="8710724" cy="727509"/>
        </p:xfrm>
        <a:graphic>
          <a:graphicData uri="http://schemas.openxmlformats.org/drawingml/2006/table">
            <a:tbl>
              <a:tblPr firstRow="1" firstCol="1" bandRow="1">
                <a:tableStyleId>{5C22544A-7EE6-4342-B048-85BDC9FD1C3A}</a:tableStyleId>
              </a:tblPr>
              <a:tblGrid>
                <a:gridCol w="1870892"/>
                <a:gridCol w="1721975"/>
                <a:gridCol w="1875605"/>
                <a:gridCol w="1548552"/>
                <a:gridCol w="1693700"/>
              </a:tblGrid>
              <a:tr h="727509">
                <a:tc>
                  <a:txBody>
                    <a:bodyPr/>
                    <a:lstStyle/>
                    <a:p>
                      <a:pPr algn="ctr">
                        <a:lnSpc>
                          <a:spcPct val="115000"/>
                        </a:lnSpc>
                        <a:spcAft>
                          <a:spcPts val="0"/>
                        </a:spcAft>
                      </a:pPr>
                      <a:r>
                        <a:rPr lang="en-US" sz="2000" dirty="0">
                          <a:solidFill>
                            <a:srgbClr val="FF0000"/>
                          </a:solidFill>
                          <a:effectLst/>
                          <a:latin typeface="Calibri" panose="020F0502020204030204" pitchFamily="34" charset="0"/>
                        </a:rPr>
                        <a:t>Mohammad K Shatnawi</a:t>
                      </a:r>
                      <a:endParaRPr lang="en-GB"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smtClean="0">
                          <a:solidFill>
                            <a:srgbClr val="FF0000"/>
                          </a:solidFill>
                          <a:effectLst/>
                          <a:latin typeface="Calibri" panose="020F0502020204030204" pitchFamily="34" charset="0"/>
                        </a:rPr>
                        <a:t>Mohammed. </a:t>
                      </a:r>
                      <a:r>
                        <a:rPr lang="en-US" sz="2000" dirty="0">
                          <a:solidFill>
                            <a:srgbClr val="FF0000"/>
                          </a:solidFill>
                          <a:effectLst/>
                          <a:latin typeface="Calibri" panose="020F0502020204030204" pitchFamily="34" charset="0"/>
                        </a:rPr>
                        <a:t>J Ahmed</a:t>
                      </a:r>
                      <a:endParaRPr lang="en-GB"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solidFill>
                            <a:srgbClr val="FF0000"/>
                          </a:solidFill>
                          <a:effectLst/>
                          <a:latin typeface="Calibri" panose="020F0502020204030204" pitchFamily="34" charset="0"/>
                        </a:rPr>
                        <a:t>K. Mohammed Musthafa </a:t>
                      </a:r>
                      <a:endParaRPr lang="en-GB"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smtClean="0">
                          <a:solidFill>
                            <a:srgbClr val="FF0000"/>
                          </a:solidFill>
                          <a:effectLst/>
                          <a:latin typeface="Calibri" panose="020F0502020204030204" pitchFamily="34" charset="0"/>
                        </a:rPr>
                        <a:t>Kurian</a:t>
                      </a:r>
                    </a:p>
                    <a:p>
                      <a:pPr algn="ctr">
                        <a:lnSpc>
                          <a:spcPct val="115000"/>
                        </a:lnSpc>
                        <a:spcAft>
                          <a:spcPts val="0"/>
                        </a:spcAft>
                      </a:pPr>
                      <a:r>
                        <a:rPr lang="en-US" sz="2000" dirty="0" smtClean="0">
                          <a:solidFill>
                            <a:srgbClr val="FF0000"/>
                          </a:solidFill>
                          <a:effectLst/>
                          <a:latin typeface="Calibri" panose="020F0502020204030204" pitchFamily="34" charset="0"/>
                        </a:rPr>
                        <a:t> </a:t>
                      </a:r>
                      <a:r>
                        <a:rPr lang="en-US" sz="2000" dirty="0">
                          <a:solidFill>
                            <a:srgbClr val="FF0000"/>
                          </a:solidFill>
                          <a:effectLst/>
                          <a:latin typeface="Calibri" panose="020F0502020204030204" pitchFamily="34" charset="0"/>
                        </a:rPr>
                        <a:t>Jacob</a:t>
                      </a:r>
                      <a:endParaRPr lang="en-GB"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solidFill>
                            <a:srgbClr val="FF0000"/>
                          </a:solidFill>
                          <a:effectLst/>
                          <a:latin typeface="Calibri" panose="020F0502020204030204" pitchFamily="34" charset="0"/>
                        </a:rPr>
                        <a:t>Kashif Nadeem</a:t>
                      </a:r>
                      <a:endParaRPr lang="en-GB" sz="2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060613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ea typeface="Times New Roman" panose="02020603050405020304" pitchFamily="18" charset="0"/>
              </a:rPr>
              <a:t>Empirical </a:t>
            </a:r>
            <a:r>
              <a:rPr lang="en-US" sz="3200" dirty="0" smtClean="0">
                <a:latin typeface="Times New Roman" panose="02020603050405020304" pitchFamily="18" charset="0"/>
                <a:ea typeface="Times New Roman" panose="02020603050405020304" pitchFamily="18" charset="0"/>
              </a:rPr>
              <a:t>checks - contd</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461209233"/>
              </p:ext>
            </p:extLst>
          </p:nvPr>
        </p:nvGraphicFramePr>
        <p:xfrm>
          <a:off x="457200" y="2044928"/>
          <a:ext cx="8077199" cy="2374672"/>
        </p:xfrm>
        <a:graphic>
          <a:graphicData uri="http://schemas.openxmlformats.org/drawingml/2006/table">
            <a:tbl>
              <a:tblPr firstRow="1" firstCol="1" bandRow="1"/>
              <a:tblGrid>
                <a:gridCol w="1944043"/>
                <a:gridCol w="1792380"/>
                <a:gridCol w="965894"/>
                <a:gridCol w="1687441"/>
                <a:gridCol w="1687441"/>
              </a:tblGrid>
              <a:tr h="321729">
                <a:tc rowSpan="2">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800" b="1" dirty="0">
                          <a:effectLst/>
                          <a:latin typeface="+mn-lt"/>
                          <a:ea typeface="Times New Roman" panose="02020603050405020304" pitchFamily="18" charset="0"/>
                        </a:rPr>
                        <a:t>Cut-Slope </a:t>
                      </a:r>
                      <a:endParaRPr lang="en-GB"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800" b="1">
                          <a:effectLst/>
                          <a:latin typeface="+mn-lt"/>
                          <a:ea typeface="Times New Roman" panose="02020603050405020304" pitchFamily="18" charset="0"/>
                        </a:rPr>
                        <a:t>Slope Angle   (deg)</a:t>
                      </a:r>
                      <a:endParaRPr lang="en-GB" sz="18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800" b="1" dirty="0">
                          <a:effectLst/>
                          <a:latin typeface="Times New Roman" panose="02020603050405020304" pitchFamily="18" charset="0"/>
                          <a:ea typeface="Times New Roman" panose="02020603050405020304" pitchFamily="18" charset="0"/>
                        </a:rPr>
                        <a:t>Type of Kinematic Analysis performed </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643459">
                <a:tc vMerge="1">
                  <a:txBody>
                    <a:bodyPr/>
                    <a:lstStyle/>
                    <a:p>
                      <a:endParaRPr lang="en-GB"/>
                    </a:p>
                  </a:txBody>
                  <a:tcPr/>
                </a:tc>
                <a:tc vMerge="1">
                  <a:txBody>
                    <a:bodyPr/>
                    <a:lstStyle/>
                    <a:p>
                      <a:endParaRPr lang="en-GB"/>
                    </a:p>
                  </a:txBody>
                  <a:tcPr/>
                </a:tc>
                <a:tc>
                  <a:txBody>
                    <a:bodyPr/>
                    <a:lstStyle/>
                    <a:p>
                      <a:pPr algn="ctr" fontAlgn="base" hangingPunct="0">
                        <a:lnSpc>
                          <a:spcPct val="105000"/>
                        </a:lnSpc>
                        <a:spcAft>
                          <a:spcPts val="0"/>
                        </a:spcAft>
                        <a:tabLst>
                          <a:tab pos="494030" algn="l"/>
                          <a:tab pos="1554480" algn="l"/>
                          <a:tab pos="2011680" algn="l"/>
                          <a:tab pos="2468880" algn="l"/>
                          <a:tab pos="4480560" algn="l"/>
                        </a:tabLst>
                      </a:pPr>
                      <a:r>
                        <a:rPr lang="en-US" sz="1800" b="1" dirty="0">
                          <a:effectLst/>
                          <a:latin typeface="+mn-lt"/>
                          <a:ea typeface="Times New Roman" panose="02020603050405020304" pitchFamily="18" charset="0"/>
                        </a:rPr>
                        <a:t>Planar</a:t>
                      </a:r>
                      <a:endParaRPr lang="en-GB"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800" b="1">
                          <a:effectLst/>
                          <a:latin typeface="+mn-lt"/>
                          <a:ea typeface="Times New Roman" panose="02020603050405020304" pitchFamily="18" charset="0"/>
                        </a:rPr>
                        <a:t>Wedge</a:t>
                      </a:r>
                      <a:endParaRPr lang="en-GB" sz="18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800" b="1" dirty="0">
                          <a:effectLst/>
                          <a:latin typeface="+mn-lt"/>
                          <a:ea typeface="Times New Roman" panose="02020603050405020304" pitchFamily="18" charset="0"/>
                        </a:rPr>
                        <a:t>Flexural Toppling</a:t>
                      </a:r>
                      <a:endParaRPr lang="en-GB"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371">
                <a:tc>
                  <a:txBody>
                    <a:bodyPr/>
                    <a:lstStyle/>
                    <a:p>
                      <a:pPr algn="ctr" fontAlgn="base" hangingPunct="0">
                        <a:lnSpc>
                          <a:spcPct val="115000"/>
                        </a:lnSpc>
                        <a:spcAft>
                          <a:spcPts val="0"/>
                        </a:spcAft>
                      </a:pPr>
                      <a:r>
                        <a:rPr lang="en-US" sz="1800" dirty="0">
                          <a:effectLst/>
                          <a:latin typeface="+mn-lt"/>
                          <a:ea typeface="Times New Roman" panose="02020603050405020304" pitchFamily="18" charset="0"/>
                        </a:rPr>
                        <a:t>North Slope</a:t>
                      </a:r>
                      <a:endParaRPr lang="en-GB"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dirty="0">
                          <a:effectLst/>
                          <a:latin typeface="+mn-lt"/>
                          <a:ea typeface="Times New Roman" panose="02020603050405020304" pitchFamily="18" charset="0"/>
                        </a:rPr>
                        <a:t> </a:t>
                      </a:r>
                      <a:endParaRPr lang="en-GB" sz="1600" dirty="0">
                        <a:effectLst/>
                        <a:latin typeface="+mn-lt"/>
                        <a:ea typeface="Times New Roman" panose="02020603050405020304" pitchFamily="18" charset="0"/>
                      </a:endParaRPr>
                    </a:p>
                    <a:p>
                      <a:pPr algn="ctr" fontAlgn="base" hangingPunct="0">
                        <a:lnSpc>
                          <a:spcPct val="105000"/>
                        </a:lnSpc>
                        <a:spcAft>
                          <a:spcPts val="0"/>
                        </a:spcAft>
                        <a:tabLst>
                          <a:tab pos="1097280" algn="l"/>
                          <a:tab pos="1554480" algn="l"/>
                          <a:tab pos="2011680" algn="l"/>
                          <a:tab pos="2468880" algn="l"/>
                          <a:tab pos="4480560" algn="l"/>
                        </a:tabLst>
                      </a:pPr>
                      <a:r>
                        <a:rPr lang="en-US" sz="1600" dirty="0">
                          <a:effectLst/>
                          <a:latin typeface="+mn-lt"/>
                          <a:ea typeface="Times New Roman" panose="02020603050405020304" pitchFamily="18" charset="0"/>
                        </a:rPr>
                        <a:t>45</a:t>
                      </a:r>
                      <a:endParaRPr lang="en-GB" sz="1600" dirty="0">
                        <a:effectLst/>
                        <a:latin typeface="+mn-lt"/>
                        <a:ea typeface="Times New Roman" panose="02020603050405020304" pitchFamily="18" charset="0"/>
                      </a:endParaRPr>
                    </a:p>
                    <a:p>
                      <a:pPr algn="ctr" fontAlgn="base" hangingPunct="0">
                        <a:lnSpc>
                          <a:spcPct val="105000"/>
                        </a:lnSpc>
                        <a:spcAft>
                          <a:spcPts val="0"/>
                        </a:spcAft>
                        <a:tabLst>
                          <a:tab pos="441325" algn="l"/>
                          <a:tab pos="1554480" algn="l"/>
                          <a:tab pos="2011680" algn="l"/>
                          <a:tab pos="2468880" algn="l"/>
                          <a:tab pos="4480560" algn="l"/>
                        </a:tabLst>
                      </a:pPr>
                      <a:r>
                        <a:rPr lang="en-US" sz="1600" dirty="0">
                          <a:effectLst/>
                          <a:latin typeface="+mn-lt"/>
                          <a:ea typeface="Times New Roman" panose="02020603050405020304" pitchFamily="18" charset="0"/>
                        </a:rPr>
                        <a:t>   </a:t>
                      </a:r>
                      <a:endParaRPr lang="en-GB" sz="16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a:effectLst/>
                          <a:latin typeface="+mn-lt"/>
                          <a:ea typeface="Times New Roman" panose="02020603050405020304" pitchFamily="18" charset="0"/>
                        </a:rPr>
                        <a:t>X</a:t>
                      </a:r>
                      <a:endParaRPr lang="en-GB" sz="16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a:effectLst/>
                          <a:latin typeface="+mn-lt"/>
                          <a:ea typeface="Times New Roman" panose="02020603050405020304" pitchFamily="18" charset="0"/>
                        </a:rPr>
                        <a:t>X</a:t>
                      </a:r>
                      <a:endParaRPr lang="en-GB" sz="16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a:effectLst/>
                          <a:latin typeface="+mn-lt"/>
                          <a:ea typeface="Times New Roman" panose="02020603050405020304" pitchFamily="18" charset="0"/>
                        </a:rPr>
                        <a:t>X</a:t>
                      </a:r>
                      <a:endParaRPr lang="en-GB" sz="16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371">
                <a:tc>
                  <a:txBody>
                    <a:bodyPr/>
                    <a:lstStyle/>
                    <a:p>
                      <a:pPr algn="ctr" fontAlgn="base" hangingPunct="0">
                        <a:lnSpc>
                          <a:spcPct val="115000"/>
                        </a:lnSpc>
                        <a:spcAft>
                          <a:spcPts val="0"/>
                        </a:spcAft>
                      </a:pPr>
                      <a:r>
                        <a:rPr lang="en-US" sz="1800" dirty="0">
                          <a:effectLst/>
                          <a:latin typeface="+mn-lt"/>
                          <a:ea typeface="Times New Roman" panose="02020603050405020304" pitchFamily="18" charset="0"/>
                        </a:rPr>
                        <a:t>East Slope</a:t>
                      </a:r>
                      <a:endParaRPr lang="en-GB"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marL="342900" lvl="0" indent="-342900" algn="r" fontAlgn="base" hangingPunct="0">
                        <a:lnSpc>
                          <a:spcPct val="105000"/>
                        </a:lnSpc>
                        <a:spcAft>
                          <a:spcPts val="0"/>
                        </a:spcAft>
                        <a:buFont typeface="Wingdings" panose="05000000000000000000" pitchFamily="2" charset="2"/>
                        <a:buChar char=""/>
                        <a:tabLst>
                          <a:tab pos="441325" algn="l"/>
                          <a:tab pos="1554480" algn="l"/>
                          <a:tab pos="2011680" algn="l"/>
                          <a:tab pos="2468880" algn="l"/>
                          <a:tab pos="4480560" algn="l"/>
                        </a:tabLst>
                      </a:pPr>
                      <a:r>
                        <a:rPr lang="en-US" sz="1600" b="1" dirty="0" smtClean="0">
                          <a:effectLst/>
                          <a:latin typeface="+mn-lt"/>
                          <a:ea typeface="Times New Roman" panose="02020603050405020304" pitchFamily="18" charset="0"/>
                        </a:rPr>
                        <a:t> </a:t>
                      </a:r>
                      <a:endParaRPr lang="en-GB" sz="16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a:effectLst/>
                          <a:latin typeface="+mn-lt"/>
                          <a:ea typeface="Times New Roman" panose="02020603050405020304" pitchFamily="18" charset="0"/>
                        </a:rPr>
                        <a:t>X</a:t>
                      </a:r>
                      <a:endParaRPr lang="en-GB" sz="16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a:effectLst/>
                          <a:latin typeface="+mn-lt"/>
                          <a:ea typeface="Times New Roman" panose="02020603050405020304" pitchFamily="18" charset="0"/>
                        </a:rPr>
                        <a:t>X</a:t>
                      </a:r>
                      <a:endParaRPr lang="en-GB" sz="16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371">
                <a:tc>
                  <a:txBody>
                    <a:bodyPr/>
                    <a:lstStyle/>
                    <a:p>
                      <a:pPr algn="ctr" fontAlgn="base" hangingPunct="0">
                        <a:lnSpc>
                          <a:spcPct val="115000"/>
                        </a:lnSpc>
                        <a:spcAft>
                          <a:spcPts val="0"/>
                        </a:spcAft>
                      </a:pPr>
                      <a:r>
                        <a:rPr lang="en-US" sz="1800" dirty="0">
                          <a:effectLst/>
                          <a:latin typeface="+mn-lt"/>
                          <a:ea typeface="Times New Roman" panose="02020603050405020304" pitchFamily="18" charset="0"/>
                        </a:rPr>
                        <a:t>South Slope</a:t>
                      </a:r>
                      <a:endParaRPr lang="en-GB"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dirty="0">
                          <a:effectLst/>
                          <a:latin typeface="+mn-lt"/>
                          <a:ea typeface="Times New Roman" panose="02020603050405020304" pitchFamily="18" charset="0"/>
                        </a:rPr>
                        <a:t>X</a:t>
                      </a:r>
                      <a:endParaRPr lang="en-GB" sz="16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dirty="0">
                          <a:effectLst/>
                          <a:latin typeface="+mn-lt"/>
                          <a:ea typeface="Times New Roman" panose="02020603050405020304" pitchFamily="18" charset="0"/>
                        </a:rPr>
                        <a:t>X</a:t>
                      </a:r>
                      <a:endParaRPr lang="en-GB" sz="16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a:effectLst/>
                          <a:latin typeface="+mn-lt"/>
                          <a:ea typeface="Times New Roman" panose="02020603050405020304" pitchFamily="18" charset="0"/>
                        </a:rPr>
                        <a:t>X</a:t>
                      </a:r>
                      <a:endParaRPr lang="en-GB" sz="160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371">
                <a:tc>
                  <a:txBody>
                    <a:bodyPr/>
                    <a:lstStyle/>
                    <a:p>
                      <a:pPr algn="ctr" fontAlgn="base" hangingPunct="0">
                        <a:lnSpc>
                          <a:spcPct val="115000"/>
                        </a:lnSpc>
                        <a:spcAft>
                          <a:spcPts val="0"/>
                        </a:spcAft>
                      </a:pPr>
                      <a:r>
                        <a:rPr lang="en-US" sz="1800" dirty="0">
                          <a:effectLst/>
                          <a:latin typeface="+mn-lt"/>
                          <a:ea typeface="Times New Roman" panose="02020603050405020304" pitchFamily="18" charset="0"/>
                        </a:rPr>
                        <a:t>West Slope</a:t>
                      </a:r>
                      <a:endParaRPr lang="en-GB" sz="18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dirty="0">
                          <a:effectLst/>
                          <a:latin typeface="+mn-lt"/>
                          <a:ea typeface="Times New Roman" panose="02020603050405020304" pitchFamily="18" charset="0"/>
                        </a:rPr>
                        <a:t>X</a:t>
                      </a:r>
                      <a:endParaRPr lang="en-GB" sz="16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dirty="0">
                          <a:effectLst/>
                          <a:latin typeface="+mn-lt"/>
                          <a:ea typeface="Times New Roman" panose="02020603050405020304" pitchFamily="18" charset="0"/>
                        </a:rPr>
                        <a:t>X</a:t>
                      </a:r>
                      <a:endParaRPr lang="en-GB" sz="16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5000"/>
                        </a:lnSpc>
                        <a:spcAft>
                          <a:spcPts val="0"/>
                        </a:spcAft>
                        <a:tabLst>
                          <a:tab pos="1097280" algn="l"/>
                          <a:tab pos="1554480" algn="l"/>
                          <a:tab pos="2011680" algn="l"/>
                          <a:tab pos="2468880" algn="l"/>
                          <a:tab pos="4480560" algn="l"/>
                        </a:tabLst>
                      </a:pPr>
                      <a:r>
                        <a:rPr lang="en-US" sz="1600" b="1" dirty="0">
                          <a:effectLst/>
                          <a:latin typeface="+mn-lt"/>
                          <a:ea typeface="Times New Roman" panose="02020603050405020304" pitchFamily="18" charset="0"/>
                        </a:rPr>
                        <a:t>X</a:t>
                      </a:r>
                      <a:endParaRPr lang="en-GB" sz="1600" dirty="0">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57200" y="4430249"/>
            <a:ext cx="7146878" cy="783291"/>
          </a:xfrm>
          <a:prstGeom prst="rect">
            <a:avLst/>
          </a:prstGeom>
        </p:spPr>
        <p:txBody>
          <a:bodyPr wrap="square">
            <a:spAutoFit/>
          </a:bodyPr>
          <a:lstStyle/>
          <a:p>
            <a:pPr algn="just">
              <a:lnSpc>
                <a:spcPct val="105000"/>
              </a:lnSpc>
              <a:spcAft>
                <a:spcPts val="0"/>
              </a:spcAft>
              <a:tabLst>
                <a:tab pos="1097280" algn="l"/>
                <a:tab pos="1554480" algn="l"/>
                <a:tab pos="2011680" algn="l"/>
                <a:tab pos="2468880" algn="l"/>
                <a:tab pos="4480560" algn="l"/>
              </a:tabLst>
            </a:pPr>
            <a:r>
              <a:rPr lang="en-US" dirty="0">
                <a:latin typeface="Times New Roman" panose="02020603050405020304" pitchFamily="18" charset="0"/>
                <a:ea typeface="Times New Roman" panose="02020603050405020304" pitchFamily="18" charset="0"/>
              </a:rPr>
              <a:t>Note: X  - no failure ; </a:t>
            </a:r>
            <a:r>
              <a:rPr lang="en-US" dirty="0">
                <a:latin typeface="Times New Roman" panose="02020603050405020304" pitchFamily="18" charset="0"/>
                <a:ea typeface="Times New Roman" panose="02020603050405020304" pitchFamily="18" charset="0"/>
                <a:sym typeface="Wingdings" panose="05000000000000000000" pitchFamily="2" charset="2"/>
              </a:rPr>
              <a:t></a:t>
            </a:r>
            <a:r>
              <a:rPr lang="en-US" dirty="0">
                <a:latin typeface="Times New Roman" panose="02020603050405020304" pitchFamily="18" charset="0"/>
                <a:ea typeface="Times New Roman" panose="02020603050405020304" pitchFamily="18" charset="0"/>
              </a:rPr>
              <a:t> – potential </a:t>
            </a:r>
            <a:endParaRPr lang="en-GB" dirty="0">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22222"/>
                </a:solidFill>
                <a:latin typeface="Times New Roman" panose="02020603050405020304" pitchFamily="18"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lgn="just">
              <a:spcAft>
                <a:spcPts val="0"/>
              </a:spcAft>
            </a:pPr>
            <a:endParaRPr lang="en-US" dirty="0" smtClean="0">
              <a:solidFill>
                <a:srgbClr val="222222"/>
              </a:solidFill>
              <a:latin typeface="Times New Roman" panose="02020603050405020304" pitchFamily="18" charset="0"/>
              <a:ea typeface="Times New Roman" panose="02020603050405020304" pitchFamily="18" charset="0"/>
            </a:endParaRPr>
          </a:p>
        </p:txBody>
      </p:sp>
      <p:sp>
        <p:nvSpPr>
          <p:cNvPr id="7" name="Rectangle 6"/>
          <p:cNvSpPr/>
          <p:nvPr/>
        </p:nvSpPr>
        <p:spPr>
          <a:xfrm>
            <a:off x="457200" y="1455032"/>
            <a:ext cx="7146878" cy="400110"/>
          </a:xfrm>
          <a:prstGeom prst="rect">
            <a:avLst/>
          </a:prstGeom>
        </p:spPr>
        <p:txBody>
          <a:bodyPr wrap="square">
            <a:spAutoFit/>
          </a:bodyPr>
          <a:lstStyle/>
          <a:p>
            <a:pPr algn="ctr">
              <a:spcAft>
                <a:spcPts val="0"/>
              </a:spcAft>
            </a:pPr>
            <a:r>
              <a:rPr lang="en-US" sz="2000" dirty="0">
                <a:latin typeface="+mn-lt"/>
                <a:ea typeface="Times New Roman" panose="02020603050405020304" pitchFamily="18" charset="0"/>
              </a:rPr>
              <a:t>Summary of Kinematic admissibility checks for all slopes </a:t>
            </a:r>
            <a:endParaRPr lang="en-GB" sz="2000" dirty="0">
              <a:effectLst/>
              <a:latin typeface="+mn-lt"/>
              <a:ea typeface="Times New Roman" panose="02020603050405020304" pitchFamily="18" charset="0"/>
            </a:endParaRPr>
          </a:p>
        </p:txBody>
      </p:sp>
      <p:sp>
        <p:nvSpPr>
          <p:cNvPr id="9" name="Rectangle 8"/>
          <p:cNvSpPr/>
          <p:nvPr/>
        </p:nvSpPr>
        <p:spPr>
          <a:xfrm>
            <a:off x="404030" y="5176831"/>
            <a:ext cx="8206569" cy="707886"/>
          </a:xfrm>
          <a:prstGeom prst="rect">
            <a:avLst/>
          </a:prstGeom>
        </p:spPr>
        <p:txBody>
          <a:bodyPr wrap="square">
            <a:spAutoFit/>
          </a:bodyPr>
          <a:lstStyle/>
          <a:p>
            <a:pPr algn="just">
              <a:spcAft>
                <a:spcPts val="0"/>
              </a:spcAft>
            </a:pPr>
            <a:r>
              <a:rPr lang="en-US" sz="2000" dirty="0">
                <a:solidFill>
                  <a:schemeClr val="bg2"/>
                </a:solidFill>
                <a:latin typeface="+mn-lt"/>
                <a:ea typeface="Times New Roman" panose="02020603050405020304" pitchFamily="18" charset="0"/>
              </a:rPr>
              <a:t>Based on the kinematic analysis, set J-1 (132/34) is identified to be potential for planar mode of failure on the East slope. </a:t>
            </a:r>
            <a:endParaRPr lang="en-GB" sz="2000" dirty="0">
              <a:solidFill>
                <a:schemeClr val="bg2"/>
              </a:solidFill>
              <a:latin typeface="+mn-lt"/>
              <a:ea typeface="Times New Roman" panose="02020603050405020304" pitchFamily="18" charset="0"/>
            </a:endParaRPr>
          </a:p>
        </p:txBody>
      </p:sp>
    </p:spTree>
    <p:extLst>
      <p:ext uri="{BB962C8B-B14F-4D97-AF65-F5344CB8AC3E}">
        <p14:creationId xmlns:p14="http://schemas.microsoft.com/office/powerpoint/2010/main" val="72596390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ea typeface="Times New Roman" panose="02020603050405020304" pitchFamily="18" charset="0"/>
              </a:rPr>
              <a:t>Analytical checks</a:t>
            </a:r>
            <a:endParaRPr lang="en-US" sz="3200" dirty="0"/>
          </a:p>
        </p:txBody>
      </p:sp>
      <p:sp>
        <p:nvSpPr>
          <p:cNvPr id="10" name="Rectangle 9"/>
          <p:cNvSpPr/>
          <p:nvPr/>
        </p:nvSpPr>
        <p:spPr>
          <a:xfrm>
            <a:off x="152400" y="1343382"/>
            <a:ext cx="8720215" cy="1546577"/>
          </a:xfrm>
          <a:prstGeom prst="rect">
            <a:avLst/>
          </a:prstGeom>
        </p:spPr>
        <p:txBody>
          <a:bodyPr wrap="square">
            <a:spAutoFit/>
          </a:bodyPr>
          <a:lstStyle/>
          <a:p>
            <a:pPr algn="just">
              <a:lnSpc>
                <a:spcPct val="105000"/>
              </a:lnSpc>
              <a:spcAft>
                <a:spcPts val="0"/>
              </a:spcAft>
            </a:pPr>
            <a:r>
              <a:rPr lang="en-US" dirty="0">
                <a:latin typeface="+mn-lt"/>
                <a:ea typeface="Times New Roman" panose="02020603050405020304" pitchFamily="18" charset="0"/>
                <a:cs typeface="Arial" panose="020B0604020202020204" pitchFamily="34" charset="0"/>
              </a:rPr>
              <a:t>The checks were performed using Rock science program (</a:t>
            </a:r>
            <a:r>
              <a:rPr lang="en-US" dirty="0" err="1">
                <a:solidFill>
                  <a:srgbClr val="00B0F0"/>
                </a:solidFill>
                <a:latin typeface="+mn-lt"/>
                <a:ea typeface="Times New Roman" panose="02020603050405020304" pitchFamily="18" charset="0"/>
                <a:cs typeface="Arial" panose="020B0604020202020204" pitchFamily="34" charset="0"/>
              </a:rPr>
              <a:t>RocPlane</a:t>
            </a:r>
            <a:r>
              <a:rPr lang="en-US" dirty="0">
                <a:solidFill>
                  <a:srgbClr val="00B0F0"/>
                </a:solidFill>
                <a:latin typeface="+mn-lt"/>
                <a:ea typeface="Times New Roman" panose="02020603050405020304" pitchFamily="18" charset="0"/>
                <a:cs typeface="Arial" panose="020B0604020202020204" pitchFamily="34" charset="0"/>
              </a:rPr>
              <a:t> &amp; </a:t>
            </a:r>
            <a:r>
              <a:rPr lang="en-US" dirty="0" err="1">
                <a:solidFill>
                  <a:srgbClr val="00B0F0"/>
                </a:solidFill>
                <a:latin typeface="+mn-lt"/>
                <a:ea typeface="Times New Roman" panose="02020603050405020304" pitchFamily="18" charset="0"/>
                <a:cs typeface="Arial" panose="020B0604020202020204" pitchFamily="34" charset="0"/>
              </a:rPr>
              <a:t>SWdge</a:t>
            </a:r>
            <a:r>
              <a:rPr lang="en-US" dirty="0">
                <a:solidFill>
                  <a:srgbClr val="00B0F0"/>
                </a:solidFill>
                <a:latin typeface="+mn-lt"/>
                <a:ea typeface="Times New Roman" panose="02020603050405020304" pitchFamily="18" charset="0"/>
                <a:cs typeface="Arial" panose="020B0604020202020204" pitchFamily="34" charset="0"/>
              </a:rPr>
              <a:t>)</a:t>
            </a:r>
            <a:r>
              <a:rPr lang="en-US" dirty="0">
                <a:latin typeface="+mn-lt"/>
                <a:ea typeface="Times New Roman" panose="02020603050405020304" pitchFamily="18" charset="0"/>
                <a:cs typeface="Arial" panose="020B0604020202020204" pitchFamily="34" charset="0"/>
              </a:rPr>
              <a:t> software</a:t>
            </a:r>
            <a:r>
              <a:rPr lang="en-US" dirty="0">
                <a:solidFill>
                  <a:srgbClr val="222222"/>
                </a:solidFill>
                <a:latin typeface="+mn-lt"/>
                <a:ea typeface="Times New Roman" panose="02020603050405020304" pitchFamily="18" charset="0"/>
                <a:cs typeface="Arial" panose="020B0604020202020204" pitchFamily="34" charset="0"/>
              </a:rPr>
              <a:t>. The analysis shows a FoS = 1.08. Blocks may cause small Plane failures, which are manifested at site. No potential wedge blocks were identified in the check or noticed on the slopes. Since the slopes are temporary in nature the above FoS is considered to be acceptable.</a:t>
            </a:r>
            <a:endParaRPr lang="en-GB" sz="1600" dirty="0">
              <a:effectLst/>
              <a:latin typeface="+mn-lt"/>
              <a:ea typeface="Times New Roman" panose="02020603050405020304" pitchFamily="18" charset="0"/>
              <a:cs typeface="Arial" panose="020B0604020202020204" pitchFamily="34" charset="0"/>
            </a:endParaRPr>
          </a:p>
        </p:txBody>
      </p: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255878" y="2922941"/>
            <a:ext cx="4913142" cy="3119841"/>
          </a:xfrm>
          <a:prstGeom prst="rect">
            <a:avLst/>
          </a:prstGeom>
          <a:noFill/>
          <a:ln>
            <a:noFill/>
          </a:ln>
        </p:spPr>
      </p:pic>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200400"/>
            <a:ext cx="2320290" cy="2479040"/>
          </a:xfrm>
          <a:prstGeom prst="rect">
            <a:avLst/>
          </a:prstGeom>
          <a:noFill/>
          <a:ln>
            <a:noFill/>
          </a:ln>
        </p:spPr>
      </p:pic>
    </p:spTree>
    <p:extLst>
      <p:ext uri="{BB962C8B-B14F-4D97-AF65-F5344CB8AC3E}">
        <p14:creationId xmlns:p14="http://schemas.microsoft.com/office/powerpoint/2010/main" val="340117035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ea typeface="Times New Roman" panose="02020603050405020304" pitchFamily="18" charset="0"/>
              </a:rPr>
              <a:t>Analytical checks - contd</a:t>
            </a:r>
            <a:endParaRPr lang="en-US" sz="3200" dirty="0"/>
          </a:p>
        </p:txBody>
      </p:sp>
      <p:sp>
        <p:nvSpPr>
          <p:cNvPr id="10" name="Rectangle 9"/>
          <p:cNvSpPr/>
          <p:nvPr/>
        </p:nvSpPr>
        <p:spPr>
          <a:xfrm>
            <a:off x="152400" y="1344650"/>
            <a:ext cx="8720215" cy="1754326"/>
          </a:xfrm>
          <a:prstGeom prst="rect">
            <a:avLst/>
          </a:prstGeom>
        </p:spPr>
        <p:txBody>
          <a:bodyPr wrap="square">
            <a:spAutoFit/>
          </a:bodyPr>
          <a:lstStyle/>
          <a:p>
            <a:pPr algn="just"/>
            <a:r>
              <a:rPr lang="en-US" dirty="0"/>
              <a:t>As </a:t>
            </a:r>
            <a:r>
              <a:rPr lang="en-US" u="sng" dirty="0"/>
              <a:t>very weak rock with obliterated discontinuities/ joints exposed in the sections may behave typically as a soil mass</a:t>
            </a:r>
            <a:r>
              <a:rPr lang="en-US" dirty="0"/>
              <a:t>, hence the global stability with the concept of circular failure was also checked. A 2D analysis (Morgenstern –Price method) for local and global cases was performed using Slope/W- a FE based software (</a:t>
            </a:r>
            <a:r>
              <a:rPr lang="en-US" dirty="0">
                <a:hlinkClick r:id="rId2"/>
              </a:rPr>
              <a:t>www.geo-slope.com</a:t>
            </a:r>
            <a:r>
              <a:rPr lang="en-US" dirty="0"/>
              <a:t>). The analytical checks were performed for both static and dynamic (g=0.15) cases.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20617092"/>
              </p:ext>
            </p:extLst>
          </p:nvPr>
        </p:nvGraphicFramePr>
        <p:xfrm>
          <a:off x="762000" y="3609117"/>
          <a:ext cx="7848600" cy="1676400"/>
        </p:xfrm>
        <a:graphic>
          <a:graphicData uri="http://schemas.openxmlformats.org/drawingml/2006/table">
            <a:tbl>
              <a:tblPr firstRow="1" firstCol="1" bandRow="1"/>
              <a:tblGrid>
                <a:gridCol w="2895600"/>
                <a:gridCol w="914400"/>
                <a:gridCol w="1219200"/>
                <a:gridCol w="2819400"/>
              </a:tblGrid>
              <a:tr h="210820">
                <a:tc>
                  <a:txBody>
                    <a:bodyPr/>
                    <a:lstStyle/>
                    <a:p>
                      <a:pPr algn="just">
                        <a:spcAft>
                          <a:spcPts val="0"/>
                        </a:spcAft>
                      </a:pPr>
                      <a:r>
                        <a:rPr lang="en-US" sz="1400" b="1" dirty="0">
                          <a:effectLst/>
                          <a:latin typeface="Times New Roman" panose="02020603050405020304" pitchFamily="18" charset="0"/>
                          <a:ea typeface="Times New Roman" panose="02020603050405020304" pitchFamily="18" charset="0"/>
                        </a:rPr>
                        <a:t>Parameter</a:t>
                      </a:r>
                      <a:endParaRPr lang="en-GB"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a:effectLst/>
                          <a:latin typeface="Times New Roman" panose="02020603050405020304" pitchFamily="18" charset="0"/>
                          <a:ea typeface="Times New Roman" panose="02020603050405020304" pitchFamily="18" charset="0"/>
                        </a:rPr>
                        <a:t>Unit </a:t>
                      </a:r>
                      <a:endParaRPr lang="en-GB"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a:effectLst/>
                          <a:latin typeface="Times New Roman" panose="02020603050405020304" pitchFamily="18" charset="0"/>
                          <a:ea typeface="Times New Roman" panose="02020603050405020304" pitchFamily="18" charset="0"/>
                        </a:rPr>
                        <a:t>Value </a:t>
                      </a:r>
                      <a:endParaRPr lang="en-GB"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a:effectLst/>
                          <a:latin typeface="Times New Roman" panose="02020603050405020304" pitchFamily="18" charset="0"/>
                          <a:ea typeface="Times New Roman" panose="02020603050405020304" pitchFamily="18" charset="0"/>
                        </a:rPr>
                        <a:t>Remarks </a:t>
                      </a:r>
                      <a:endParaRPr lang="en-GB"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Cut slope angle…………...</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Cut slope height…………..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Density……………………</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Cohesion………………….</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Friction angle…………….</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 Modulus……………...</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effectLst/>
                          <a:latin typeface="Times New Roman" panose="02020603050405020304" pitchFamily="18" charset="0"/>
                          <a:ea typeface="Times New Roman" panose="02020603050405020304" pitchFamily="18" charset="0"/>
                        </a:rPr>
                        <a:t>Deg</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M</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t/m</a:t>
                      </a:r>
                      <a:r>
                        <a:rPr lang="en-US" sz="1600" baseline="30000" dirty="0">
                          <a:effectLst/>
                          <a:latin typeface="Times New Roman" panose="02020603050405020304" pitchFamily="18" charset="0"/>
                          <a:ea typeface="Times New Roman" panose="02020603050405020304" pitchFamily="18" charset="0"/>
                        </a:rPr>
                        <a:t>3</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t/m</a:t>
                      </a:r>
                      <a:r>
                        <a:rPr lang="en-US" sz="1600" baseline="30000" dirty="0">
                          <a:effectLst/>
                          <a:latin typeface="Times New Roman" panose="02020603050405020304" pitchFamily="18" charset="0"/>
                          <a:ea typeface="Times New Roman" panose="02020603050405020304" pitchFamily="18" charset="0"/>
                        </a:rPr>
                        <a:t>2</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Deg.</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err="1">
                          <a:effectLst/>
                          <a:latin typeface="Times New Roman" panose="02020603050405020304" pitchFamily="18" charset="0"/>
                          <a:ea typeface="Times New Roman" panose="02020603050405020304" pitchFamily="18" charset="0"/>
                        </a:rPr>
                        <a:t>MPa</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a:effectLst/>
                          <a:latin typeface="Times New Roman" panose="02020603050405020304" pitchFamily="18" charset="0"/>
                          <a:ea typeface="Times New Roman" panose="02020603050405020304" pitchFamily="18" charset="0"/>
                        </a:rPr>
                        <a:t>45</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5-7 / 18</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1.80/ 2.20</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2/ 7</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33/ 35/ 27</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100</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Bench/ slope</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sand / rock</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Sandstone / Siltstone</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Sand /Sandstone / Siltstone</a:t>
                      </a:r>
                      <a:endParaRPr lang="en-GB" sz="1600" dirty="0">
                        <a:effectLst/>
                        <a:latin typeface="Times New Roman" panose="02020603050405020304" pitchFamily="18" charset="0"/>
                        <a:ea typeface="Times New Roman" panose="02020603050405020304" pitchFamily="18" charset="0"/>
                      </a:endParaRPr>
                    </a:p>
                    <a:p>
                      <a:pPr algn="just">
                        <a:spcAft>
                          <a:spcPts val="0"/>
                        </a:spcAft>
                      </a:pPr>
                      <a:r>
                        <a:rPr lang="en-US" sz="1600" dirty="0">
                          <a:effectLst/>
                          <a:latin typeface="Times New Roman" panose="02020603050405020304" pitchFamily="18" charset="0"/>
                          <a:ea typeface="Times New Roman" panose="02020603050405020304" pitchFamily="18" charset="0"/>
                        </a:rPr>
                        <a:t>Weathered </a:t>
                      </a:r>
                      <a:r>
                        <a:rPr lang="en-US" sz="1600" dirty="0" smtClean="0">
                          <a:effectLst/>
                          <a:latin typeface="Times New Roman" panose="02020603050405020304" pitchFamily="18" charset="0"/>
                          <a:ea typeface="Times New Roman" panose="02020603050405020304" pitchFamily="18" charset="0"/>
                        </a:rPr>
                        <a:t>sandstone </a:t>
                      </a:r>
                      <a:r>
                        <a:rPr lang="en-US" sz="1600" dirty="0">
                          <a:effectLst/>
                          <a:latin typeface="Times New Roman" panose="02020603050405020304" pitchFamily="18" charset="0"/>
                          <a:ea typeface="Times New Roman" panose="02020603050405020304" pitchFamily="18" charset="0"/>
                        </a:rPr>
                        <a:t>&amp; top soil.</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903402" y="3244334"/>
            <a:ext cx="3337196" cy="369332"/>
          </a:xfrm>
          <a:prstGeom prst="rect">
            <a:avLst/>
          </a:prstGeom>
        </p:spPr>
        <p:txBody>
          <a:bodyPr wrap="none">
            <a:spAutoFit/>
          </a:bodyPr>
          <a:lstStyle/>
          <a:p>
            <a:r>
              <a:rPr lang="en-US" b="1" i="1" dirty="0">
                <a:latin typeface="Times New Roman" panose="02020603050405020304" pitchFamily="18" charset="0"/>
                <a:ea typeface="Times New Roman" panose="02020603050405020304" pitchFamily="18" charset="0"/>
              </a:rPr>
              <a:t>Parameters for Analytical checks</a:t>
            </a:r>
            <a:endParaRPr lang="en-GB" dirty="0"/>
          </a:p>
        </p:txBody>
      </p:sp>
    </p:spTree>
    <p:extLst>
      <p:ext uri="{BB962C8B-B14F-4D97-AF65-F5344CB8AC3E}">
        <p14:creationId xmlns:p14="http://schemas.microsoft.com/office/powerpoint/2010/main" val="5246411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ea typeface="Times New Roman" panose="02020603050405020304" pitchFamily="18" charset="0"/>
              </a:rPr>
              <a:t>Analytical checks - contd</a:t>
            </a:r>
            <a:endParaRPr lang="en-US" sz="3200" dirty="0"/>
          </a:p>
        </p:txBody>
      </p:sp>
      <p:pic>
        <p:nvPicPr>
          <p:cNvPr id="9" name="Picture 8"/>
          <p:cNvPicPr>
            <a:picLocks noChangeAspect="1"/>
          </p:cNvPicPr>
          <p:nvPr/>
        </p:nvPicPr>
        <p:blipFill>
          <a:blip r:embed="rId2"/>
          <a:stretch>
            <a:fillRect/>
          </a:stretch>
        </p:blipFill>
        <p:spPr>
          <a:xfrm>
            <a:off x="154728" y="1558015"/>
            <a:ext cx="8717887" cy="4320000"/>
          </a:xfrm>
          <a:prstGeom prst="rect">
            <a:avLst/>
          </a:prstGeom>
        </p:spPr>
      </p:pic>
    </p:spTree>
    <p:extLst>
      <p:ext uri="{BB962C8B-B14F-4D97-AF65-F5344CB8AC3E}">
        <p14:creationId xmlns:p14="http://schemas.microsoft.com/office/powerpoint/2010/main" val="129849507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ea typeface="Times New Roman" panose="02020603050405020304" pitchFamily="18" charset="0"/>
              </a:rPr>
              <a:t>Analytical checks - contd</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3909914201"/>
              </p:ext>
            </p:extLst>
          </p:nvPr>
        </p:nvGraphicFramePr>
        <p:xfrm>
          <a:off x="255877" y="2103236"/>
          <a:ext cx="8359172" cy="3124800"/>
        </p:xfrm>
        <a:graphic>
          <a:graphicData uri="http://schemas.openxmlformats.org/presentationml/2006/ole">
            <mc:AlternateContent xmlns:mc="http://schemas.openxmlformats.org/markup-compatibility/2006">
              <mc:Choice xmlns:v="urn:schemas-microsoft-com:vml" Requires="v">
                <p:oleObj spid="_x0000_s17430" name="Document" r:id="rId3" imgW="6925644" imgH="2415126" progId="Word.Document.12">
                  <p:embed/>
                </p:oleObj>
              </mc:Choice>
              <mc:Fallback>
                <p:oleObj name="Document" r:id="rId3" imgW="6925644" imgH="2415126" progId="Word.Document.12">
                  <p:embed/>
                  <p:pic>
                    <p:nvPicPr>
                      <p:cNvPr id="0" name=""/>
                      <p:cNvPicPr/>
                      <p:nvPr/>
                    </p:nvPicPr>
                    <p:blipFill>
                      <a:blip r:embed="rId4"/>
                      <a:stretch>
                        <a:fillRect/>
                      </a:stretch>
                    </p:blipFill>
                    <p:spPr>
                      <a:xfrm>
                        <a:off x="255877" y="2103236"/>
                        <a:ext cx="8359172" cy="3124800"/>
                      </a:xfrm>
                      <a:prstGeom prst="rect">
                        <a:avLst/>
                      </a:prstGeom>
                      <a:solidFill>
                        <a:schemeClr val="bg1"/>
                      </a:solidFill>
                    </p:spPr>
                  </p:pic>
                </p:oleObj>
              </mc:Fallback>
            </mc:AlternateContent>
          </a:graphicData>
        </a:graphic>
      </p:graphicFrame>
      <p:sp>
        <p:nvSpPr>
          <p:cNvPr id="5" name="Rectangle 4"/>
          <p:cNvSpPr/>
          <p:nvPr/>
        </p:nvSpPr>
        <p:spPr>
          <a:xfrm>
            <a:off x="1737426" y="1522152"/>
            <a:ext cx="4455066" cy="369332"/>
          </a:xfrm>
          <a:prstGeom prst="rect">
            <a:avLst/>
          </a:prstGeom>
        </p:spPr>
        <p:txBody>
          <a:bodyPr wrap="none">
            <a:spAutoFit/>
          </a:bodyPr>
          <a:lstStyle/>
          <a:p>
            <a:pPr algn="ctr">
              <a:spcAft>
                <a:spcPts val="0"/>
              </a:spcAft>
            </a:pPr>
            <a:r>
              <a:rPr lang="en-US" dirty="0">
                <a:latin typeface="Times New Roman" panose="02020603050405020304" pitchFamily="18" charset="0"/>
                <a:ea typeface="Times New Roman" panose="02020603050405020304" pitchFamily="18" charset="0"/>
              </a:rPr>
              <a:t>Summary of Factor of Safety for each section </a:t>
            </a: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871063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ea typeface="Times New Roman" panose="02020603050405020304" pitchFamily="18" charset="0"/>
              </a:rPr>
              <a:t>Conclusion &amp; Recommendations</a:t>
            </a:r>
            <a:endParaRPr lang="en-US" sz="3200" dirty="0"/>
          </a:p>
        </p:txBody>
      </p:sp>
      <p:sp>
        <p:nvSpPr>
          <p:cNvPr id="6" name="Rectangle 5"/>
          <p:cNvSpPr/>
          <p:nvPr/>
        </p:nvSpPr>
        <p:spPr>
          <a:xfrm>
            <a:off x="262701" y="1164134"/>
            <a:ext cx="8382000" cy="5693866"/>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00000"/>
                </a:solidFill>
                <a:latin typeface="+mn-lt"/>
                <a:ea typeface="Times New Roman" panose="02020603050405020304" pitchFamily="18" charset="0"/>
              </a:rPr>
              <a:t>Highly jointed sandstones with 2 predominant sets of joints are encountered in the existing cut slopes</a:t>
            </a:r>
            <a:r>
              <a:rPr lang="en-US" sz="2000" dirty="0" smtClean="0">
                <a:solidFill>
                  <a:srgbClr val="000000"/>
                </a:solidFill>
                <a:latin typeface="+mn-lt"/>
                <a:ea typeface="Times New Roman" panose="02020603050405020304" pitchFamily="18" charset="0"/>
              </a:rPr>
              <a:t>.</a:t>
            </a:r>
          </a:p>
          <a:p>
            <a:pPr lvl="0"/>
            <a:endParaRPr lang="en-GB" sz="2000" dirty="0">
              <a:solidFill>
                <a:srgbClr val="000000"/>
              </a:solidFill>
              <a:latin typeface="+mn-lt"/>
              <a:ea typeface="Times New Roman" panose="02020603050405020304" pitchFamily="18" charset="0"/>
            </a:endParaRPr>
          </a:p>
          <a:p>
            <a:pPr marL="342900" lvl="0" indent="-342900">
              <a:buFont typeface="Arial" panose="020B0604020202020204" pitchFamily="34" charset="0"/>
              <a:buChar char="•"/>
            </a:pPr>
            <a:r>
              <a:rPr lang="en-US" sz="2000" dirty="0">
                <a:solidFill>
                  <a:srgbClr val="BB2339"/>
                </a:solidFill>
                <a:latin typeface="+mn-lt"/>
                <a:ea typeface="Times New Roman" panose="02020603050405020304" pitchFamily="18" charset="0"/>
              </a:rPr>
              <a:t>The results of the analytical checks indicate the existing temporary cut slopes of 45</a:t>
            </a:r>
            <a:r>
              <a:rPr lang="en-US" sz="2000" baseline="30000" dirty="0">
                <a:solidFill>
                  <a:srgbClr val="BB2339"/>
                </a:solidFill>
                <a:latin typeface="+mn-lt"/>
                <a:ea typeface="Times New Roman" panose="02020603050405020304" pitchFamily="18" charset="0"/>
              </a:rPr>
              <a:t>o</a:t>
            </a:r>
            <a:r>
              <a:rPr lang="en-US" sz="2000" dirty="0">
                <a:solidFill>
                  <a:srgbClr val="BB2339"/>
                </a:solidFill>
                <a:latin typeface="+mn-lt"/>
                <a:ea typeface="Times New Roman" panose="02020603050405020304" pitchFamily="18" charset="0"/>
              </a:rPr>
              <a:t> to be stable locally and </a:t>
            </a:r>
            <a:r>
              <a:rPr lang="en-US" sz="2000" dirty="0" smtClean="0">
                <a:solidFill>
                  <a:srgbClr val="BB2339"/>
                </a:solidFill>
                <a:latin typeface="+mn-lt"/>
                <a:ea typeface="Times New Roman" panose="02020603050405020304" pitchFamily="18" charset="0"/>
              </a:rPr>
              <a:t>globally.</a:t>
            </a:r>
          </a:p>
          <a:p>
            <a:pPr lvl="0"/>
            <a:endParaRPr lang="en-GB" sz="2000" dirty="0">
              <a:solidFill>
                <a:srgbClr val="BB2339"/>
              </a:solidFill>
              <a:latin typeface="+mn-lt"/>
              <a:ea typeface="Times New Roman" panose="02020603050405020304" pitchFamily="18" charset="0"/>
            </a:endParaRPr>
          </a:p>
          <a:p>
            <a:pPr marL="342900" lvl="0" indent="-342900">
              <a:buFont typeface="Arial" panose="020B0604020202020204" pitchFamily="34" charset="0"/>
              <a:buChar char="•"/>
            </a:pPr>
            <a:r>
              <a:rPr lang="en-US" sz="2000" dirty="0">
                <a:solidFill>
                  <a:srgbClr val="000000"/>
                </a:solidFill>
                <a:latin typeface="+mn-lt"/>
                <a:ea typeface="Times New Roman" panose="02020603050405020304" pitchFamily="18" charset="0"/>
              </a:rPr>
              <a:t>Local failure of the blocks of &lt;0.5 m3 are expected. It has been recommended to scale out all loose blocks from the slope surface. </a:t>
            </a:r>
            <a:endParaRPr lang="en-US" sz="2000" dirty="0" smtClean="0">
              <a:solidFill>
                <a:srgbClr val="000000"/>
              </a:solidFill>
              <a:latin typeface="+mn-lt"/>
              <a:ea typeface="Times New Roman" panose="02020603050405020304" pitchFamily="18" charset="0"/>
            </a:endParaRPr>
          </a:p>
          <a:p>
            <a:pPr lvl="0"/>
            <a:endParaRPr lang="en-GB" sz="2000" dirty="0">
              <a:solidFill>
                <a:srgbClr val="000000"/>
              </a:solidFill>
              <a:latin typeface="+mn-lt"/>
              <a:ea typeface="Times New Roman" panose="02020603050405020304" pitchFamily="18" charset="0"/>
            </a:endParaRPr>
          </a:p>
          <a:p>
            <a:pPr marL="342900" lvl="0" indent="-342900">
              <a:buFont typeface="Arial" panose="020B0604020202020204" pitchFamily="34" charset="0"/>
              <a:buChar char="•"/>
            </a:pPr>
            <a:r>
              <a:rPr lang="en-US" sz="2000" dirty="0">
                <a:solidFill>
                  <a:srgbClr val="BB2339"/>
                </a:solidFill>
                <a:latin typeface="+mn-lt"/>
                <a:ea typeface="Times New Roman" panose="02020603050405020304" pitchFamily="18" charset="0"/>
              </a:rPr>
              <a:t>The over hangs be knocked-off/ removed for safety reasons.  </a:t>
            </a:r>
            <a:endParaRPr lang="en-US" sz="2000" dirty="0" smtClean="0">
              <a:solidFill>
                <a:srgbClr val="BB2339"/>
              </a:solidFill>
              <a:latin typeface="+mn-lt"/>
              <a:ea typeface="Times New Roman" panose="02020603050405020304" pitchFamily="18" charset="0"/>
            </a:endParaRPr>
          </a:p>
          <a:p>
            <a:pPr lvl="0"/>
            <a:endParaRPr lang="en-GB" sz="2000" dirty="0">
              <a:solidFill>
                <a:srgbClr val="BB2339"/>
              </a:solidFill>
              <a:latin typeface="+mn-lt"/>
              <a:ea typeface="Times New Roman" panose="02020603050405020304" pitchFamily="18" charset="0"/>
            </a:endParaRPr>
          </a:p>
          <a:p>
            <a:pPr marL="342900" lvl="0" indent="-342900">
              <a:buFont typeface="Arial" panose="020B0604020202020204" pitchFamily="34" charset="0"/>
              <a:buChar char="•"/>
            </a:pPr>
            <a:r>
              <a:rPr lang="en-US" sz="2000" dirty="0">
                <a:solidFill>
                  <a:srgbClr val="000000"/>
                </a:solidFill>
                <a:latin typeface="+mn-lt"/>
                <a:ea typeface="Times New Roman" panose="02020603050405020304" pitchFamily="18" charset="0"/>
              </a:rPr>
              <a:t>Seepages from the slope be directed suitably with toe drains on the benches</a:t>
            </a:r>
            <a:r>
              <a:rPr lang="en-US" sz="2000" dirty="0" smtClean="0">
                <a:solidFill>
                  <a:srgbClr val="000000"/>
                </a:solidFill>
                <a:latin typeface="+mn-lt"/>
                <a:ea typeface="Times New Roman" panose="02020603050405020304" pitchFamily="18" charset="0"/>
              </a:rPr>
              <a:t>.</a:t>
            </a:r>
          </a:p>
          <a:p>
            <a:pPr lvl="0"/>
            <a:endParaRPr lang="en-GB" sz="2000" dirty="0">
              <a:solidFill>
                <a:srgbClr val="000000"/>
              </a:solidFill>
              <a:latin typeface="+mn-lt"/>
              <a:ea typeface="Times New Roman" panose="02020603050405020304" pitchFamily="18" charset="0"/>
            </a:endParaRPr>
          </a:p>
          <a:p>
            <a:pPr marL="342900" indent="-342900">
              <a:buFont typeface="Arial" panose="020B0604020202020204" pitchFamily="34" charset="0"/>
              <a:buChar char="•"/>
            </a:pPr>
            <a:r>
              <a:rPr lang="en-US" sz="2000" dirty="0">
                <a:solidFill>
                  <a:srgbClr val="BB2339"/>
                </a:solidFill>
                <a:latin typeface="+mn-lt"/>
                <a:ea typeface="Times New Roman" panose="02020603050405020304" pitchFamily="18" charset="0"/>
              </a:rPr>
              <a:t>The study optimized / minimized the slope protection measures</a:t>
            </a:r>
            <a:r>
              <a:rPr lang="en-US" sz="2000" dirty="0" smtClean="0">
                <a:solidFill>
                  <a:srgbClr val="BB2339"/>
                </a:solidFill>
                <a:latin typeface="+mn-lt"/>
                <a:ea typeface="Times New Roman" panose="02020603050405020304" pitchFamily="18" charset="0"/>
              </a:rPr>
              <a:t>.</a:t>
            </a:r>
          </a:p>
          <a:p>
            <a:endParaRPr lang="en-US" sz="2000" dirty="0">
              <a:solidFill>
                <a:srgbClr val="BB2339"/>
              </a:solidFill>
              <a:latin typeface="+mn-lt"/>
              <a:ea typeface="Times New Roman" panose="02020603050405020304" pitchFamily="18" charset="0"/>
            </a:endParaRPr>
          </a:p>
          <a:p>
            <a:pPr marL="342900" indent="-342900">
              <a:buFont typeface="Arial" panose="020B0604020202020204" pitchFamily="34" charset="0"/>
              <a:buChar char="•"/>
            </a:pPr>
            <a:r>
              <a:rPr lang="en-US" sz="2000" dirty="0" smtClean="0">
                <a:solidFill>
                  <a:srgbClr val="000000"/>
                </a:solidFill>
                <a:latin typeface="+mn-lt"/>
                <a:ea typeface="Times New Roman" panose="02020603050405020304" pitchFamily="18" charset="0"/>
              </a:rPr>
              <a:t>The </a:t>
            </a:r>
            <a:r>
              <a:rPr lang="en-US" sz="2000" dirty="0">
                <a:solidFill>
                  <a:srgbClr val="000000"/>
                </a:solidFill>
                <a:latin typeface="+mn-lt"/>
                <a:ea typeface="Times New Roman" panose="02020603050405020304" pitchFamily="18" charset="0"/>
              </a:rPr>
              <a:t>temporary cut slopes were </a:t>
            </a:r>
            <a:r>
              <a:rPr lang="en-US" sz="2000" dirty="0" smtClean="0">
                <a:solidFill>
                  <a:srgbClr val="000000"/>
                </a:solidFill>
                <a:latin typeface="+mn-lt"/>
                <a:ea typeface="Times New Roman" panose="02020603050405020304" pitchFamily="18" charset="0"/>
              </a:rPr>
              <a:t>considered as safe</a:t>
            </a:r>
            <a:r>
              <a:rPr lang="en-US" sz="2000" dirty="0">
                <a:solidFill>
                  <a:srgbClr val="000000"/>
                </a:solidFill>
                <a:latin typeface="+mn-lt"/>
                <a:ea typeface="Times New Roman" panose="02020603050405020304" pitchFamily="18" charset="0"/>
              </a:rPr>
              <a:t>. </a:t>
            </a:r>
            <a:endParaRPr lang="en-US" sz="2000" dirty="0" smtClean="0">
              <a:solidFill>
                <a:srgbClr val="000000"/>
              </a:solidFill>
              <a:latin typeface="+mn-lt"/>
              <a:ea typeface="Times New Roman" panose="02020603050405020304" pitchFamily="18" charset="0"/>
            </a:endParaRPr>
          </a:p>
          <a:p>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439183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19100" y="2971800"/>
            <a:ext cx="8305800" cy="1524000"/>
          </a:xfrm>
        </p:spPr>
        <p:txBody>
          <a:bodyPr>
            <a:normAutofit/>
          </a:bodyPr>
          <a:lstStyle/>
          <a:p>
            <a:pPr algn="ctr">
              <a:buFontTx/>
              <a:buNone/>
            </a:pPr>
            <a:r>
              <a:rPr lang="en-US" altLang="en-US" sz="6600" b="1" dirty="0">
                <a:solidFill>
                  <a:srgbClr val="9C1E14"/>
                </a:solidFill>
              </a:rPr>
              <a:t>THANK YOU</a:t>
            </a:r>
          </a:p>
        </p:txBody>
      </p:sp>
      <p:pic>
        <p:nvPicPr>
          <p:cNvPr id="4" name="Picture 5" descr="new let aces - Amma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iterate type="lt">
                                    <p:tmPct val="58000"/>
                                  </p:iterate>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p:cTn id="7" dur="1250" fill="hold"/>
                                        <p:tgtEl>
                                          <p:spTgt spid="41986">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41986">
                                            <p:txEl>
                                              <p:pRg st="0" end="0"/>
                                            </p:txEl>
                                          </p:spTgt>
                                        </p:tgtEl>
                                        <p:attrNameLst>
                                          <p:attrName>ppt_h</p:attrName>
                                        </p:attrNameLst>
                                      </p:cBhvr>
                                      <p:tavLst>
                                        <p:tav tm="0">
                                          <p:val>
                                            <p:fltVal val="0"/>
                                          </p:val>
                                        </p:tav>
                                        <p:tav tm="100000">
                                          <p:val>
                                            <p:strVal val="#ppt_h"/>
                                          </p:val>
                                        </p:tav>
                                      </p:tavLst>
                                    </p:anim>
                                    <p:anim calcmode="lin" valueType="num">
                                      <p:cBhvr>
                                        <p:cTn id="9" dur="1250" fill="hold"/>
                                        <p:tgtEl>
                                          <p:spTgt spid="41986">
                                            <p:txEl>
                                              <p:pRg st="0" end="0"/>
                                            </p:txEl>
                                          </p:spTgt>
                                        </p:tgtEl>
                                        <p:attrNameLst>
                                          <p:attrName>style.rotation</p:attrName>
                                        </p:attrNameLst>
                                      </p:cBhvr>
                                      <p:tavLst>
                                        <p:tav tm="0">
                                          <p:val>
                                            <p:fltVal val="90"/>
                                          </p:val>
                                        </p:tav>
                                        <p:tav tm="100000">
                                          <p:val>
                                            <p:fltVal val="0"/>
                                          </p:val>
                                        </p:tav>
                                      </p:tavLst>
                                    </p:anim>
                                    <p:animEffect transition="in" filter="fade">
                                      <p:cBhvr>
                                        <p:cTn id="10" dur="1250"/>
                                        <p:tgtEl>
                                          <p:spTgt spid="41986">
                                            <p:txEl>
                                              <p:pRg st="0" end="0"/>
                                            </p:txEl>
                                          </p:spTgt>
                                        </p:tgtEl>
                                      </p:cBhvr>
                                    </p:animEffect>
                                  </p:childTnLst>
                                </p:cTn>
                              </p:par>
                            </p:childTnLst>
                          </p:cTn>
                        </p:par>
                        <p:par>
                          <p:cTn id="11" fill="hold">
                            <p:stCondLst>
                              <p:cond delay="6825"/>
                            </p:stCondLst>
                            <p:childTnLst>
                              <p:par>
                                <p:cTn id="12" presetID="34" presetClass="emph" presetSubtype="0" fill="hold" grpId="1" nodeType="afterEffect">
                                  <p:stCondLst>
                                    <p:cond delay="0"/>
                                  </p:stCondLst>
                                  <p:iterate type="lt">
                                    <p:tmPct val="10000"/>
                                  </p:iterate>
                                  <p:childTnLst>
                                    <p:animMotion origin="layout" path="M 5.55556E-7 0.07222 L 0.00035 -0.19098 " pathEditMode="relative" rAng="0" ptsTypes="AA">
                                      <p:cBhvr>
                                        <p:cTn id="13" dur="250" accel="50000" decel="50000" autoRev="1" fill="hold">
                                          <p:stCondLst>
                                            <p:cond delay="0"/>
                                          </p:stCondLst>
                                        </p:cTn>
                                        <p:tgtEl>
                                          <p:spTgt spid="41986">
                                            <p:txEl>
                                              <p:pRg st="0" end="0"/>
                                            </p:txEl>
                                          </p:spTgt>
                                        </p:tgtEl>
                                        <p:attrNameLst>
                                          <p:attrName>ppt_x</p:attrName>
                                          <p:attrName>ppt_y</p:attrName>
                                        </p:attrNameLst>
                                      </p:cBhvr>
                                      <p:rCtr x="17" y="-13171"/>
                                    </p:animMotion>
                                    <p:animRot by="1500000">
                                      <p:cBhvr>
                                        <p:cTn id="14" dur="125" fill="hold">
                                          <p:stCondLst>
                                            <p:cond delay="0"/>
                                          </p:stCondLst>
                                        </p:cTn>
                                        <p:tgtEl>
                                          <p:spTgt spid="41986">
                                            <p:txEl>
                                              <p:pRg st="0" end="0"/>
                                            </p:txEl>
                                          </p:spTgt>
                                        </p:tgtEl>
                                        <p:attrNameLst>
                                          <p:attrName>r</p:attrName>
                                        </p:attrNameLst>
                                      </p:cBhvr>
                                    </p:animRot>
                                    <p:animRot by="-1500000">
                                      <p:cBhvr>
                                        <p:cTn id="15" dur="125" fill="hold">
                                          <p:stCondLst>
                                            <p:cond delay="125"/>
                                          </p:stCondLst>
                                        </p:cTn>
                                        <p:tgtEl>
                                          <p:spTgt spid="41986">
                                            <p:txEl>
                                              <p:pRg st="0" end="0"/>
                                            </p:txEl>
                                          </p:spTgt>
                                        </p:tgtEl>
                                        <p:attrNameLst>
                                          <p:attrName>r</p:attrName>
                                        </p:attrNameLst>
                                      </p:cBhvr>
                                    </p:animRot>
                                    <p:animRot by="-1500000">
                                      <p:cBhvr>
                                        <p:cTn id="16" dur="125" fill="hold">
                                          <p:stCondLst>
                                            <p:cond delay="250"/>
                                          </p:stCondLst>
                                        </p:cTn>
                                        <p:tgtEl>
                                          <p:spTgt spid="41986">
                                            <p:txEl>
                                              <p:pRg st="0" end="0"/>
                                            </p:txEl>
                                          </p:spTgt>
                                        </p:tgtEl>
                                        <p:attrNameLst>
                                          <p:attrName>r</p:attrName>
                                        </p:attrNameLst>
                                      </p:cBhvr>
                                    </p:animRot>
                                    <p:animRot by="1500000">
                                      <p:cBhvr>
                                        <p:cTn id="17" dur="125" fill="hold">
                                          <p:stCondLst>
                                            <p:cond delay="375"/>
                                          </p:stCondLst>
                                        </p:cTn>
                                        <p:tgtEl>
                                          <p:spTgt spid="41986">
                                            <p:txEl>
                                              <p:pRg st="0" end="0"/>
                                            </p:txEl>
                                          </p:spTgt>
                                        </p:tgtEl>
                                        <p:attrNameLst>
                                          <p:attrName>r</p:attrName>
                                        </p:attrNameLst>
                                      </p:cBhvr>
                                    </p:animRot>
                                  </p:childTnLst>
                                </p:cTn>
                              </p:par>
                            </p:childTnLst>
                          </p:cTn>
                        </p:par>
                        <p:par>
                          <p:cTn id="18" fill="hold">
                            <p:stCondLst>
                              <p:cond delay="7675"/>
                            </p:stCondLst>
                            <p:childTnLst>
                              <p:par>
                                <p:cTn id="19" presetID="8" presetClass="emph" presetSubtype="0" fill="hold" grpId="2" nodeType="afterEffect">
                                  <p:stCondLst>
                                    <p:cond delay="0"/>
                                  </p:stCondLst>
                                  <p:iterate type="lt">
                                    <p:tmPct val="0"/>
                                  </p:iterate>
                                  <p:childTnLst>
                                    <p:animRot by="21600000">
                                      <p:cBhvr>
                                        <p:cTn id="20" dur="2000" fill="hold"/>
                                        <p:tgtEl>
                                          <p:spTgt spid="41986">
                                            <p:txEl>
                                              <p:pRg st="0" end="0"/>
                                            </p:txEl>
                                          </p:spTgt>
                                        </p:tgtEl>
                                        <p:attrNameLst>
                                          <p:attrName>r</p:attrName>
                                        </p:attrNameLst>
                                      </p:cBhvr>
                                    </p:animRot>
                                  </p:childTnLst>
                                </p:cTn>
                              </p:par>
                            </p:childTnLst>
                          </p:cTn>
                        </p:par>
                        <p:par>
                          <p:cTn id="21" fill="hold">
                            <p:stCondLst>
                              <p:cond delay="9675"/>
                            </p:stCondLst>
                            <p:childTnLst>
                              <p:par>
                                <p:cTn id="22" presetID="32" presetClass="emph" presetSubtype="0" fill="hold" grpId="3" nodeType="afterEffect">
                                  <p:stCondLst>
                                    <p:cond delay="0"/>
                                  </p:stCondLst>
                                  <p:iterate type="lt">
                                    <p:tmPct val="50000"/>
                                  </p:iterate>
                                  <p:childTnLst>
                                    <p:animRot by="120000">
                                      <p:cBhvr>
                                        <p:cTn id="23" dur="100" fill="hold">
                                          <p:stCondLst>
                                            <p:cond delay="0"/>
                                          </p:stCondLst>
                                        </p:cTn>
                                        <p:tgtEl>
                                          <p:spTgt spid="41986">
                                            <p:txEl>
                                              <p:pRg st="0" end="0"/>
                                            </p:txEl>
                                          </p:spTgt>
                                        </p:tgtEl>
                                        <p:attrNameLst>
                                          <p:attrName>r</p:attrName>
                                        </p:attrNameLst>
                                      </p:cBhvr>
                                    </p:animRot>
                                    <p:animRot by="-240000">
                                      <p:cBhvr>
                                        <p:cTn id="24" dur="200" fill="hold">
                                          <p:stCondLst>
                                            <p:cond delay="200"/>
                                          </p:stCondLst>
                                        </p:cTn>
                                        <p:tgtEl>
                                          <p:spTgt spid="41986">
                                            <p:txEl>
                                              <p:pRg st="0" end="0"/>
                                            </p:txEl>
                                          </p:spTgt>
                                        </p:tgtEl>
                                        <p:attrNameLst>
                                          <p:attrName>r</p:attrName>
                                        </p:attrNameLst>
                                      </p:cBhvr>
                                    </p:animRot>
                                    <p:animRot by="240000">
                                      <p:cBhvr>
                                        <p:cTn id="25" dur="200" fill="hold">
                                          <p:stCondLst>
                                            <p:cond delay="400"/>
                                          </p:stCondLst>
                                        </p:cTn>
                                        <p:tgtEl>
                                          <p:spTgt spid="41986">
                                            <p:txEl>
                                              <p:pRg st="0" end="0"/>
                                            </p:txEl>
                                          </p:spTgt>
                                        </p:tgtEl>
                                        <p:attrNameLst>
                                          <p:attrName>r</p:attrName>
                                        </p:attrNameLst>
                                      </p:cBhvr>
                                    </p:animRot>
                                    <p:animRot by="-240000">
                                      <p:cBhvr>
                                        <p:cTn id="26" dur="200" fill="hold">
                                          <p:stCondLst>
                                            <p:cond delay="600"/>
                                          </p:stCondLst>
                                        </p:cTn>
                                        <p:tgtEl>
                                          <p:spTgt spid="41986">
                                            <p:txEl>
                                              <p:pRg st="0" end="0"/>
                                            </p:txEl>
                                          </p:spTgt>
                                        </p:tgtEl>
                                        <p:attrNameLst>
                                          <p:attrName>r</p:attrName>
                                        </p:attrNameLst>
                                      </p:cBhvr>
                                    </p:animRot>
                                    <p:animRot by="120000">
                                      <p:cBhvr>
                                        <p:cTn id="27" dur="200" fill="hold">
                                          <p:stCondLst>
                                            <p:cond delay="800"/>
                                          </p:stCondLst>
                                        </p:cTn>
                                        <p:tgtEl>
                                          <p:spTgt spid="4198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41986" grpId="1" build="p"/>
      <p:bldP spid="41986" grpId="2" build="p"/>
      <p:bldP spid="41986" grpId="3"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Calibri" panose="020F0502020204030204" pitchFamily="34" charset="0"/>
              </a:rPr>
              <a:t>OUTLINE OF PRESENTATION</a:t>
            </a:r>
            <a:endParaRPr lang="en-US" sz="3200" dirty="0">
              <a:latin typeface="Calibri" panose="020F0502020204030204" pitchFamily="34" charset="0"/>
            </a:endParaRPr>
          </a:p>
        </p:txBody>
      </p:sp>
      <p:sp>
        <p:nvSpPr>
          <p:cNvPr id="3" name="Content Placeholder 2"/>
          <p:cNvSpPr>
            <a:spLocks noGrp="1"/>
          </p:cNvSpPr>
          <p:nvPr>
            <p:ph idx="1"/>
          </p:nvPr>
        </p:nvSpPr>
        <p:spPr>
          <a:xfrm>
            <a:off x="260426" y="1310400"/>
            <a:ext cx="8616738" cy="4611600"/>
          </a:xfrm>
        </p:spPr>
        <p:txBody>
          <a:bodyPr/>
          <a:lstStyle/>
          <a:p>
            <a:r>
              <a:rPr lang="en-US" sz="2800" dirty="0" smtClean="0">
                <a:latin typeface="Calibri" panose="020F0502020204030204" pitchFamily="34" charset="0"/>
              </a:rPr>
              <a:t>Introduction</a:t>
            </a:r>
          </a:p>
          <a:p>
            <a:r>
              <a:rPr lang="en-US" sz="2800" dirty="0" smtClean="0">
                <a:latin typeface="Calibri" panose="020F0502020204030204" pitchFamily="34" charset="0"/>
              </a:rPr>
              <a:t>Geology </a:t>
            </a:r>
          </a:p>
          <a:p>
            <a:pPr lvl="0"/>
            <a:r>
              <a:rPr lang="en-US" sz="2800" dirty="0" smtClean="0">
                <a:latin typeface="Calibri" panose="020F0502020204030204" pitchFamily="34" charset="0"/>
              </a:rPr>
              <a:t>Joint </a:t>
            </a:r>
            <a:r>
              <a:rPr lang="en-US" sz="2800" dirty="0">
                <a:latin typeface="Calibri" panose="020F0502020204030204" pitchFamily="34" charset="0"/>
              </a:rPr>
              <a:t>data collection</a:t>
            </a:r>
            <a:endParaRPr lang="en-GB" sz="2800" dirty="0">
              <a:latin typeface="Calibri" panose="020F0502020204030204" pitchFamily="34" charset="0"/>
            </a:endParaRPr>
          </a:p>
          <a:p>
            <a:r>
              <a:rPr lang="en-US" sz="2800" dirty="0" smtClean="0">
                <a:latin typeface="Calibri" panose="020F0502020204030204" pitchFamily="34" charset="0"/>
              </a:rPr>
              <a:t>Sampling &amp; Lab testing</a:t>
            </a:r>
            <a:endParaRPr lang="en-US" sz="2800" b="1" i="1" dirty="0" smtClean="0">
              <a:latin typeface="Calibri" panose="020F0502020204030204" pitchFamily="34" charset="0"/>
            </a:endParaRPr>
          </a:p>
          <a:p>
            <a:pPr lvl="0"/>
            <a:r>
              <a:rPr lang="en-US" sz="2800" dirty="0" smtClean="0">
                <a:latin typeface="Calibri" panose="020F0502020204030204" pitchFamily="34" charset="0"/>
              </a:rPr>
              <a:t>Methodology </a:t>
            </a:r>
            <a:r>
              <a:rPr lang="en-US" sz="2800" dirty="0">
                <a:latin typeface="Calibri" panose="020F0502020204030204" pitchFamily="34" charset="0"/>
              </a:rPr>
              <a:t>of Analysis</a:t>
            </a:r>
          </a:p>
          <a:p>
            <a:r>
              <a:rPr lang="en-US" sz="2800" dirty="0">
                <a:latin typeface="Calibri" panose="020F0502020204030204" pitchFamily="34" charset="0"/>
              </a:rPr>
              <a:t>Empirical </a:t>
            </a:r>
            <a:r>
              <a:rPr lang="en-US" sz="2800" dirty="0" smtClean="0">
                <a:latin typeface="Calibri" panose="020F0502020204030204" pitchFamily="34" charset="0"/>
              </a:rPr>
              <a:t>and Analytical checks</a:t>
            </a:r>
          </a:p>
          <a:p>
            <a:r>
              <a:rPr lang="en-US" sz="2800" dirty="0">
                <a:latin typeface="Calibri" panose="020F0502020204030204" pitchFamily="34" charset="0"/>
              </a:rPr>
              <a:t>Conclusion &amp; </a:t>
            </a:r>
            <a:r>
              <a:rPr lang="en-US" sz="2800" dirty="0" smtClean="0">
                <a:latin typeface="Calibri" panose="020F0502020204030204" pitchFamily="34" charset="0"/>
              </a:rPr>
              <a:t>Recommendations</a:t>
            </a:r>
            <a:endParaRPr lang="en-US" sz="2800" dirty="0"/>
          </a:p>
          <a:p>
            <a:endParaRPr lang="en-GB" sz="2800" dirty="0"/>
          </a:p>
          <a:p>
            <a:pPr lvl="0"/>
            <a:endParaRPr lang="en-GB" sz="2800" dirty="0"/>
          </a:p>
          <a:p>
            <a:pPr marL="0" indent="0">
              <a:buNone/>
            </a:pPr>
            <a:endParaRPr lang="en-US" dirty="0"/>
          </a:p>
        </p:txBody>
      </p:sp>
    </p:spTree>
    <p:extLst>
      <p:ext uri="{BB962C8B-B14F-4D97-AF65-F5344CB8AC3E}">
        <p14:creationId xmlns:p14="http://schemas.microsoft.com/office/powerpoint/2010/main" val="25716249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a:xfrm>
            <a:off x="338215" y="1310400"/>
            <a:ext cx="8534400" cy="5014200"/>
          </a:xfrm>
        </p:spPr>
        <p:txBody>
          <a:bodyPr>
            <a:normAutofit/>
          </a:bodyPr>
          <a:lstStyle/>
          <a:p>
            <a:pPr marL="0" indent="0" algn="just">
              <a:buNone/>
            </a:pPr>
            <a:r>
              <a:rPr lang="en-US" sz="1800" dirty="0"/>
              <a:t>In order to reduce substantially the carbon emissions and implement the Dubai Clean Energy Strategy 2050, the </a:t>
            </a:r>
            <a:r>
              <a:rPr lang="en-US" sz="1800" dirty="0" smtClean="0"/>
              <a:t>government </a:t>
            </a:r>
            <a:r>
              <a:rPr lang="en-US" sz="1800" dirty="0"/>
              <a:t>working on major projects to diversify the energy mix and manage the demand for electricity. The energy mix plan to be generated is targeted for 25 % of solar power, 7% from nuclear, 7% from clean coal and 61% from gas by 2030. The case study project is a clean coal fired power plant of 4×600 MW</a:t>
            </a:r>
            <a:r>
              <a:rPr lang="en-US" sz="1800" dirty="0" smtClean="0"/>
              <a:t>.</a:t>
            </a:r>
          </a:p>
          <a:p>
            <a:pPr marL="0" indent="0" algn="just">
              <a:buNone/>
            </a:pPr>
            <a:endParaRPr lang="en-US" sz="1800" dirty="0"/>
          </a:p>
          <a:p>
            <a:pPr marL="0" indent="0" algn="just">
              <a:buNone/>
            </a:pPr>
            <a:endParaRPr lang="en-US" sz="1800" dirty="0" smtClean="0"/>
          </a:p>
          <a:p>
            <a:pPr marL="0" indent="0" algn="just">
              <a:buNone/>
            </a:pPr>
            <a:endParaRPr lang="en-US" sz="1800" dirty="0"/>
          </a:p>
          <a:p>
            <a:pPr marL="0" indent="0" algn="just">
              <a:buNone/>
            </a:pPr>
            <a:endParaRPr lang="en-US" sz="1800" dirty="0" smtClean="0"/>
          </a:p>
          <a:p>
            <a:pPr marL="0" indent="0" algn="just">
              <a:buNone/>
            </a:pPr>
            <a:r>
              <a:rPr lang="en-US" sz="1800" dirty="0" smtClean="0"/>
              <a:t>The </a:t>
            </a:r>
            <a:r>
              <a:rPr lang="en-US" sz="1800" dirty="0"/>
              <a:t>project besides the main structures for a typical gas based thermal plant, includes the construction of a pump house</a:t>
            </a:r>
            <a:r>
              <a:rPr lang="en-US" sz="1800" dirty="0" smtClean="0"/>
              <a:t>.. </a:t>
            </a:r>
            <a:endParaRPr lang="en-GB" sz="1800" dirty="0"/>
          </a:p>
          <a:p>
            <a:pPr marL="0" indent="0" algn="just">
              <a:buNone/>
            </a:pPr>
            <a:endParaRPr lang="en-US" sz="1800" dirty="0" smtClean="0"/>
          </a:p>
          <a:p>
            <a:pPr marL="0" indent="0" algn="just">
              <a:buNone/>
            </a:pPr>
            <a:endParaRPr lang="en-GB" sz="1800" dirty="0"/>
          </a:p>
          <a:p>
            <a:pPr marL="183600" lvl="1" indent="0">
              <a:buNone/>
            </a:pPr>
            <a:endParaRPr lang="en-US" sz="1800" dirty="0"/>
          </a:p>
        </p:txBody>
      </p:sp>
      <p:pic>
        <p:nvPicPr>
          <p:cNvPr id="44" name="Picture 43"/>
          <p:cNvPicPr>
            <a:picLocks noChangeAspect="1"/>
          </p:cNvPicPr>
          <p:nvPr/>
        </p:nvPicPr>
        <p:blipFill rotWithShape="1">
          <a:blip r:embed="rId2"/>
          <a:srcRect b="11981"/>
          <a:stretch/>
        </p:blipFill>
        <p:spPr>
          <a:xfrm>
            <a:off x="255876" y="2933700"/>
            <a:ext cx="4781333" cy="2209800"/>
          </a:xfrm>
          <a:prstGeom prst="rect">
            <a:avLst/>
          </a:prstGeom>
        </p:spPr>
      </p:pic>
      <p:pic>
        <p:nvPicPr>
          <p:cNvPr id="47" name="Picture 46"/>
          <p:cNvPicPr>
            <a:picLocks noChangeAspect="1"/>
          </p:cNvPicPr>
          <p:nvPr/>
        </p:nvPicPr>
        <p:blipFill>
          <a:blip r:embed="rId3"/>
          <a:stretch>
            <a:fillRect/>
          </a:stretch>
        </p:blipFill>
        <p:spPr>
          <a:xfrm>
            <a:off x="5037210" y="2954775"/>
            <a:ext cx="3917743" cy="2244024"/>
          </a:xfrm>
          <a:prstGeom prst="rect">
            <a:avLst/>
          </a:prstGeom>
        </p:spPr>
      </p:pic>
    </p:spTree>
    <p:extLst>
      <p:ext uri="{BB962C8B-B14F-4D97-AF65-F5344CB8AC3E}">
        <p14:creationId xmlns:p14="http://schemas.microsoft.com/office/powerpoint/2010/main" val="19215466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 -contd</a:t>
            </a:r>
            <a:endParaRPr lang="en-US" sz="3200" dirty="0"/>
          </a:p>
        </p:txBody>
      </p:sp>
      <p:pic>
        <p:nvPicPr>
          <p:cNvPr id="53" name="Picture 52"/>
          <p:cNvPicPr>
            <a:picLocks noChangeAspect="1"/>
          </p:cNvPicPr>
          <p:nvPr/>
        </p:nvPicPr>
        <p:blipFill rotWithShape="1">
          <a:blip r:embed="rId2"/>
          <a:srcRect l="44404" b="20161"/>
          <a:stretch/>
        </p:blipFill>
        <p:spPr>
          <a:xfrm>
            <a:off x="4223982" y="1524000"/>
            <a:ext cx="4856780" cy="3924304"/>
          </a:xfrm>
          <a:prstGeom prst="rect">
            <a:avLst/>
          </a:prstGeom>
        </p:spPr>
      </p:pic>
      <p:sp>
        <p:nvSpPr>
          <p:cNvPr id="54" name="Rectangle 53"/>
          <p:cNvSpPr/>
          <p:nvPr/>
        </p:nvSpPr>
        <p:spPr>
          <a:xfrm>
            <a:off x="255877" y="1337838"/>
            <a:ext cx="3706523" cy="4801314"/>
          </a:xfrm>
          <a:prstGeom prst="rect">
            <a:avLst/>
          </a:prstGeom>
        </p:spPr>
        <p:txBody>
          <a:bodyPr wrap="square">
            <a:spAutoFit/>
          </a:bodyPr>
          <a:lstStyle/>
          <a:p>
            <a:pPr algn="just"/>
            <a:r>
              <a:rPr lang="en-US" dirty="0"/>
              <a:t>The pump house foundations involve the deepest, over 18 m of excavation, generating high cut slopes. The stability of these high cut slopes has a definite bearing on the short term safety and performance of the structures in the project. </a:t>
            </a:r>
            <a:endParaRPr lang="en-US" dirty="0" smtClean="0"/>
          </a:p>
          <a:p>
            <a:pPr algn="just"/>
            <a:endParaRPr lang="en-US" dirty="0"/>
          </a:p>
          <a:p>
            <a:pPr algn="just"/>
            <a:r>
              <a:rPr lang="en-US" dirty="0" smtClean="0"/>
              <a:t>To </a:t>
            </a:r>
            <a:r>
              <a:rPr lang="en-US" dirty="0"/>
              <a:t>provide the design engineers with the required measures to design stable cut slope angle vis-à-vis slope protection measures to enhance the stability and safety of the cut slopes, the stability assessment study was taken-up during construction. </a:t>
            </a:r>
            <a:endParaRPr lang="en-GB" dirty="0"/>
          </a:p>
        </p:txBody>
      </p:sp>
    </p:spTree>
    <p:extLst>
      <p:ext uri="{BB962C8B-B14F-4D97-AF65-F5344CB8AC3E}">
        <p14:creationId xmlns:p14="http://schemas.microsoft.com/office/powerpoint/2010/main" val="22143629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Geology</a:t>
            </a:r>
            <a:endParaRPr lang="en-US" sz="3200" dirty="0"/>
          </a:p>
        </p:txBody>
      </p:sp>
      <p:sp>
        <p:nvSpPr>
          <p:cNvPr id="54" name="Rectangle 53"/>
          <p:cNvSpPr/>
          <p:nvPr/>
        </p:nvSpPr>
        <p:spPr>
          <a:xfrm>
            <a:off x="255877" y="1337838"/>
            <a:ext cx="3543307" cy="5293757"/>
          </a:xfrm>
          <a:prstGeom prst="rect">
            <a:avLst/>
          </a:prstGeom>
        </p:spPr>
        <p:txBody>
          <a:bodyPr wrap="square">
            <a:spAutoFit/>
          </a:bodyPr>
          <a:lstStyle/>
          <a:p>
            <a:pPr algn="just"/>
            <a:r>
              <a:rPr lang="en-US" sz="1600" dirty="0"/>
              <a:t>The excavated slopes consist of  0.5 – 3.0 m thick </a:t>
            </a:r>
            <a:r>
              <a:rPr lang="en-US" sz="1600" dirty="0" err="1"/>
              <a:t>silty</a:t>
            </a:r>
            <a:r>
              <a:rPr lang="en-US" sz="1600" dirty="0"/>
              <a:t> sandy overburden layer, below which distinctly to partially weathered sandstone (</a:t>
            </a:r>
            <a:r>
              <a:rPr lang="en-US" sz="1600" dirty="0" err="1"/>
              <a:t>Gr.III</a:t>
            </a:r>
            <a:r>
              <a:rPr lang="en-US" sz="1600" dirty="0"/>
              <a:t>/ II) is noticed up to a depth range of 6.0m to 18.00m thick  (locally highly weathered reddish brown) followed by slightly weathered (</a:t>
            </a:r>
            <a:r>
              <a:rPr lang="en-US" sz="1600" dirty="0" err="1"/>
              <a:t>Gr.II</a:t>
            </a:r>
            <a:r>
              <a:rPr lang="en-US" sz="1600" dirty="0"/>
              <a:t>) Siltstone to reach of toe depth. Wide Pockets of intensely jointed/ fractured rock mass is seen distributed on the cut slope. Weathered rock mass is also noticed up to a depth below 7 m also.</a:t>
            </a:r>
            <a:r>
              <a:rPr lang="en-US" sz="1600" dirty="0" smtClean="0"/>
              <a:t>. </a:t>
            </a:r>
          </a:p>
          <a:p>
            <a:pPr algn="just"/>
            <a:endParaRPr lang="en-US" sz="1600" dirty="0" smtClean="0"/>
          </a:p>
          <a:p>
            <a:pPr algn="just"/>
            <a:r>
              <a:rPr lang="en-US" sz="1600" dirty="0"/>
              <a:t>In general the ground water table at the site was 2-3 m below existing ground. Extensive dewatering by pumping was resorted for handling the seepages.</a:t>
            </a:r>
            <a:endParaRPr lang="en-GB" sz="1600" dirty="0"/>
          </a:p>
          <a:p>
            <a:pPr algn="just"/>
            <a:endParaRPr lang="en-GB" dirty="0"/>
          </a:p>
        </p:txBody>
      </p:sp>
      <p:pic>
        <p:nvPicPr>
          <p:cNvPr id="3" name="Picture 2"/>
          <p:cNvPicPr>
            <a:picLocks noChangeAspect="1"/>
          </p:cNvPicPr>
          <p:nvPr/>
        </p:nvPicPr>
        <p:blipFill>
          <a:blip r:embed="rId2"/>
          <a:stretch>
            <a:fillRect/>
          </a:stretch>
        </p:blipFill>
        <p:spPr>
          <a:xfrm>
            <a:off x="3886200" y="1447800"/>
            <a:ext cx="5071460" cy="4224762"/>
          </a:xfrm>
          <a:prstGeom prst="rect">
            <a:avLst/>
          </a:prstGeom>
        </p:spPr>
      </p:pic>
    </p:spTree>
    <p:extLst>
      <p:ext uri="{BB962C8B-B14F-4D97-AF65-F5344CB8AC3E}">
        <p14:creationId xmlns:p14="http://schemas.microsoft.com/office/powerpoint/2010/main" val="20820015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Joint data collection</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4271483860"/>
              </p:ext>
            </p:extLst>
          </p:nvPr>
        </p:nvGraphicFramePr>
        <p:xfrm>
          <a:off x="255663" y="2372966"/>
          <a:ext cx="8616951" cy="1418075"/>
        </p:xfrm>
        <a:graphic>
          <a:graphicData uri="http://schemas.openxmlformats.org/drawingml/2006/table">
            <a:tbl>
              <a:tblPr firstRow="1" firstCol="1" lastRow="1" lastCol="1" bandRow="1" bandCol="1"/>
              <a:tblGrid>
                <a:gridCol w="434294"/>
                <a:gridCol w="611804"/>
                <a:gridCol w="954758"/>
                <a:gridCol w="861695"/>
                <a:gridCol w="818611"/>
                <a:gridCol w="725547"/>
                <a:gridCol w="841014"/>
                <a:gridCol w="1099523"/>
                <a:gridCol w="944418"/>
                <a:gridCol w="1325287"/>
              </a:tblGrid>
              <a:tr h="515167">
                <a:tc>
                  <a:txBody>
                    <a:bodyPr/>
                    <a:lstStyle/>
                    <a:p>
                      <a:pPr algn="ctr">
                        <a:lnSpc>
                          <a:spcPct val="115000"/>
                        </a:lnSpc>
                        <a:spcAft>
                          <a:spcPts val="0"/>
                        </a:spcAft>
                      </a:pPr>
                      <a:r>
                        <a:rPr lang="en-US" sz="1400" b="1"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dirty="0">
                          <a:effectLst/>
                          <a:latin typeface="Times New Roman" panose="02020603050405020304" pitchFamily="18" charset="0"/>
                          <a:ea typeface="Times New Roman" panose="02020603050405020304" pitchFamily="18" charset="0"/>
                        </a:rPr>
                        <a:t>Sl.</a:t>
                      </a:r>
                      <a:endParaRPr lang="en-GB" sz="1400"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dirty="0">
                          <a:effectLst/>
                          <a:latin typeface="Times New Roman" panose="02020603050405020304" pitchFamily="18" charset="0"/>
                          <a:ea typeface="Times New Roman" panose="02020603050405020304" pitchFamily="18" charset="0"/>
                        </a:rPr>
                        <a:t>No</a:t>
                      </a:r>
                      <a:endParaRPr lang="en-GB" sz="1400" dirty="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Joint Set</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dirty="0">
                          <a:effectLst/>
                          <a:latin typeface="Times New Roman" panose="02020603050405020304" pitchFamily="18" charset="0"/>
                          <a:ea typeface="Times New Roman" panose="02020603050405020304" pitchFamily="18" charset="0"/>
                        </a:rPr>
                        <a:t>Dip Direction</a:t>
                      </a:r>
                      <a:endParaRPr lang="en-GB" sz="1400" dirty="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Dip Amount</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Dip Surface</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Joint Filling</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Spacing</a:t>
                      </a:r>
                      <a:endParaRPr lang="en-GB"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(cm)</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Persistence</a:t>
                      </a:r>
                      <a:endParaRPr lang="en-GB"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(m)</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Aperture</a:t>
                      </a:r>
                      <a:endParaRPr lang="en-GB" sz="14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a:effectLst/>
                          <a:latin typeface="Times New Roman" panose="02020603050405020304" pitchFamily="18" charset="0"/>
                          <a:ea typeface="Times New Roman" panose="02020603050405020304" pitchFamily="18" charset="0"/>
                        </a:rPr>
                        <a:t>(mm)</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400" b="1" dirty="0">
                          <a:effectLst/>
                          <a:latin typeface="Times New Roman" panose="02020603050405020304" pitchFamily="18"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dirty="0">
                          <a:effectLst/>
                          <a:latin typeface="Times New Roman" panose="02020603050405020304" pitchFamily="18" charset="0"/>
                          <a:ea typeface="Times New Roman" panose="02020603050405020304" pitchFamily="18" charset="0"/>
                        </a:rPr>
                        <a:t>Weathering</a:t>
                      </a:r>
                      <a:endParaRPr lang="en-GB" sz="1400" dirty="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9563">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1</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J1</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132</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panose="02020603050405020304" pitchFamily="18" charset="0"/>
                          <a:ea typeface="Times New Roman" panose="02020603050405020304" pitchFamily="18" charset="0"/>
                        </a:rPr>
                        <a:t>34</a:t>
                      </a:r>
                      <a:endParaRPr lang="en-GB" sz="1400" dirty="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Rg &amp; P1</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Si</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20-50</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2.0</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Tg-op</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III/II</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420">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2</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J2</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29</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18</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Rg-Un</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Si </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20-50</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2.0</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panose="02020603050405020304" pitchFamily="18" charset="0"/>
                          <a:ea typeface="Times New Roman" panose="02020603050405020304" pitchFamily="18" charset="0"/>
                        </a:rPr>
                        <a:t>Tg</a:t>
                      </a:r>
                      <a:endParaRPr lang="en-GB" sz="140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panose="02020603050405020304" pitchFamily="18" charset="0"/>
                          <a:ea typeface="Times New Roman" panose="02020603050405020304" pitchFamily="18" charset="0"/>
                        </a:rPr>
                        <a:t>II</a:t>
                      </a:r>
                      <a:endParaRPr lang="en-GB" sz="1400" dirty="0">
                        <a:effectLst/>
                        <a:latin typeface="Times New Roman" panose="02020603050405020304" pitchFamily="18" charset="0"/>
                        <a:ea typeface="Times New Roman" panose="02020603050405020304" pitchFamily="18" charset="0"/>
                      </a:endParaRPr>
                    </a:p>
                  </a:txBody>
                  <a:tcPr marL="67196" marR="67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p:cNvPicPr>
            <a:picLocks noChangeAspect="1"/>
          </p:cNvPicPr>
          <p:nvPr/>
        </p:nvPicPr>
        <p:blipFill rotWithShape="1">
          <a:blip r:embed="rId2"/>
          <a:srcRect b="19056"/>
          <a:stretch/>
        </p:blipFill>
        <p:spPr>
          <a:xfrm>
            <a:off x="250190" y="3810000"/>
            <a:ext cx="8622425" cy="2640422"/>
          </a:xfrm>
          <a:prstGeom prst="rect">
            <a:avLst/>
          </a:prstGeom>
          <a:ln>
            <a:solidFill>
              <a:schemeClr val="tx1"/>
            </a:solidFill>
          </a:ln>
        </p:spPr>
      </p:pic>
      <p:sp>
        <p:nvSpPr>
          <p:cNvPr id="3" name="Rectangle 2"/>
          <p:cNvSpPr/>
          <p:nvPr/>
        </p:nvSpPr>
        <p:spPr>
          <a:xfrm>
            <a:off x="250189" y="1172637"/>
            <a:ext cx="8622425" cy="1200329"/>
          </a:xfrm>
          <a:prstGeom prst="rect">
            <a:avLst/>
          </a:prstGeom>
        </p:spPr>
        <p:txBody>
          <a:bodyPr wrap="square">
            <a:spAutoFit/>
          </a:bodyPr>
          <a:lstStyle/>
          <a:p>
            <a:pPr algn="just"/>
            <a:r>
              <a:rPr lang="en-US" dirty="0">
                <a:solidFill>
                  <a:srgbClr val="222222"/>
                </a:solidFill>
                <a:latin typeface="+mn-lt"/>
                <a:ea typeface="Times New Roman" panose="02020603050405020304" pitchFamily="18" charset="0"/>
              </a:rPr>
              <a:t>The discontinuity data including dip amount, dip direction and joint/ surface parameters were measured from the cut slopes by global or scan line method. The data collected from each slope location were analyzed using DIP-6 software. The major joint sets were identified and are shown below </a:t>
            </a:r>
            <a:r>
              <a:rPr lang="en-US" dirty="0" smtClean="0">
                <a:solidFill>
                  <a:srgbClr val="222222"/>
                </a:solidFill>
                <a:latin typeface="+mn-lt"/>
                <a:ea typeface="Times New Roman" panose="02020603050405020304" pitchFamily="18" charset="0"/>
              </a:rPr>
              <a:t>.</a:t>
            </a:r>
            <a:endParaRPr lang="en-GB" dirty="0">
              <a:solidFill>
                <a:srgbClr val="222222"/>
              </a:solidFill>
              <a:latin typeface="+mn-lt"/>
              <a:ea typeface="Times New Roman" panose="02020603050405020304" pitchFamily="18" charset="0"/>
            </a:endParaRPr>
          </a:p>
        </p:txBody>
      </p:sp>
    </p:spTree>
    <p:extLst>
      <p:ext uri="{BB962C8B-B14F-4D97-AF65-F5344CB8AC3E}">
        <p14:creationId xmlns:p14="http://schemas.microsoft.com/office/powerpoint/2010/main" val="226906380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Sampling &amp; Lab testing</a:t>
            </a:r>
            <a:endParaRPr lang="en-US" sz="3200" dirty="0"/>
          </a:p>
        </p:txBody>
      </p:sp>
      <p:pic>
        <p:nvPicPr>
          <p:cNvPr id="3" name="Picture 2"/>
          <p:cNvPicPr>
            <a:picLocks noChangeAspect="1"/>
          </p:cNvPicPr>
          <p:nvPr/>
        </p:nvPicPr>
        <p:blipFill>
          <a:blip r:embed="rId2"/>
          <a:stretch>
            <a:fillRect/>
          </a:stretch>
        </p:blipFill>
        <p:spPr>
          <a:xfrm>
            <a:off x="255876" y="1452153"/>
            <a:ext cx="5515405" cy="3005244"/>
          </a:xfrm>
          <a:prstGeom prst="rect">
            <a:avLst/>
          </a:prstGeom>
        </p:spPr>
      </p:pic>
      <p:pic>
        <p:nvPicPr>
          <p:cNvPr id="5" name="Picture 4"/>
          <p:cNvPicPr>
            <a:picLocks noChangeAspect="1"/>
          </p:cNvPicPr>
          <p:nvPr/>
        </p:nvPicPr>
        <p:blipFill>
          <a:blip r:embed="rId3"/>
          <a:stretch>
            <a:fillRect/>
          </a:stretch>
        </p:blipFill>
        <p:spPr>
          <a:xfrm>
            <a:off x="4602708" y="1310400"/>
            <a:ext cx="4272182" cy="361168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48123545"/>
              </p:ext>
            </p:extLst>
          </p:nvPr>
        </p:nvGraphicFramePr>
        <p:xfrm>
          <a:off x="381000" y="4996122"/>
          <a:ext cx="8246525" cy="1371600"/>
        </p:xfrm>
        <a:graphic>
          <a:graphicData uri="http://schemas.openxmlformats.org/drawingml/2006/table">
            <a:tbl>
              <a:tblPr>
                <a:tableStyleId>{5C22544A-7EE6-4342-B048-85BDC9FD1C3A}</a:tableStyleId>
              </a:tblPr>
              <a:tblGrid>
                <a:gridCol w="8246525"/>
              </a:tblGrid>
              <a:tr h="990600">
                <a:tc>
                  <a:txBody>
                    <a:bodyPr/>
                    <a:lstStyle/>
                    <a:p>
                      <a:pPr algn="just">
                        <a:spcAft>
                          <a:spcPts val="0"/>
                        </a:spcAft>
                      </a:pPr>
                      <a:r>
                        <a:rPr lang="en-US" sz="1800" dirty="0">
                          <a:effectLst/>
                        </a:rPr>
                        <a:t>In order to determine the physical properties and shear strength parameters of rock samples, laboratory tests were performed on the core samples. Rock Shear tests (on selected rock samples) from cores were carried out to assess the shear strength parameters. The typical procedure is illustrated </a:t>
                      </a:r>
                      <a:r>
                        <a:rPr lang="en-US" sz="1800" dirty="0" smtClean="0">
                          <a:effectLst/>
                        </a:rPr>
                        <a:t>which was </a:t>
                      </a:r>
                      <a:r>
                        <a:rPr lang="en-US" sz="1800" dirty="0">
                          <a:effectLst/>
                        </a:rPr>
                        <a:t>followed for sample preparation and testing.</a:t>
                      </a:r>
                      <a:endParaRPr lang="en-GB" sz="1800" dirty="0">
                        <a:effectLst/>
                        <a:latin typeface="Times New Roman" panose="02020603050405020304" pitchFamily="18" charset="0"/>
                        <a:ea typeface="Times New Roman" panose="02020603050405020304" pitchFamily="18" charset="0"/>
                      </a:endParaRPr>
                    </a:p>
                  </a:txBody>
                  <a:tcPr marL="114300" marR="114300" marT="0" marB="0">
                    <a:solidFill>
                      <a:schemeClr val="bg1"/>
                    </a:solidFill>
                  </a:tcPr>
                </a:tc>
              </a:tr>
            </a:tbl>
          </a:graphicData>
        </a:graphic>
      </p:graphicFrame>
    </p:spTree>
    <p:extLst>
      <p:ext uri="{BB962C8B-B14F-4D97-AF65-F5344CB8AC3E}">
        <p14:creationId xmlns:p14="http://schemas.microsoft.com/office/powerpoint/2010/main" val="47976450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Methodology of analysis</a:t>
            </a:r>
            <a:endParaRPr lang="en-US" sz="3200" dirty="0"/>
          </a:p>
        </p:txBody>
      </p:sp>
      <p:sp>
        <p:nvSpPr>
          <p:cNvPr id="4" name="Rectangle 3"/>
          <p:cNvSpPr/>
          <p:nvPr/>
        </p:nvSpPr>
        <p:spPr>
          <a:xfrm>
            <a:off x="380999" y="1310400"/>
            <a:ext cx="8491615" cy="4845942"/>
          </a:xfrm>
          <a:prstGeom prst="rect">
            <a:avLst/>
          </a:prstGeom>
        </p:spPr>
        <p:txBody>
          <a:bodyPr wrap="square">
            <a:spAutoFit/>
          </a:bodyPr>
          <a:lstStyle/>
          <a:p>
            <a:pPr marL="342900" lvl="0" indent="-342900" algn="just">
              <a:lnSpc>
                <a:spcPct val="105000"/>
              </a:lnSpc>
              <a:spcAft>
                <a:spcPts val="0"/>
              </a:spcAft>
              <a:buFont typeface="+mj-lt"/>
              <a:buAutoNum type="arabicPeriod"/>
              <a:tabLst>
                <a:tab pos="457200" algn="l"/>
              </a:tabLst>
            </a:pPr>
            <a:r>
              <a:rPr lang="en-US" sz="2400" b="1" dirty="0">
                <a:latin typeface="+mn-lt"/>
                <a:ea typeface="Times New Roman" panose="02020603050405020304" pitchFamily="18" charset="0"/>
              </a:rPr>
              <a:t>Empirical method:</a:t>
            </a:r>
            <a:r>
              <a:rPr lang="en-US" sz="2400" dirty="0">
                <a:latin typeface="+mn-lt"/>
                <a:ea typeface="Times New Roman" panose="02020603050405020304" pitchFamily="18" charset="0"/>
              </a:rPr>
              <a:t> Kinematic admissibility checks with identification of potential wedges and joint set combinations using DIPS 6 programme.</a:t>
            </a:r>
            <a:endParaRPr lang="en-GB" sz="2400" dirty="0">
              <a:latin typeface="+mn-lt"/>
              <a:ea typeface="Times New Roman" panose="02020603050405020304" pitchFamily="18" charset="0"/>
            </a:endParaRPr>
          </a:p>
          <a:p>
            <a:pPr>
              <a:lnSpc>
                <a:spcPct val="105000"/>
              </a:lnSpc>
              <a:spcAft>
                <a:spcPts val="0"/>
              </a:spcAft>
            </a:pPr>
            <a:r>
              <a:rPr lang="en-US" sz="2400" dirty="0">
                <a:latin typeface="+mn-lt"/>
                <a:ea typeface="Times New Roman" panose="02020603050405020304" pitchFamily="18" charset="0"/>
              </a:rPr>
              <a:t> </a:t>
            </a:r>
            <a:endParaRPr lang="en-GB" sz="2400" dirty="0">
              <a:latin typeface="+mn-lt"/>
              <a:ea typeface="Times New Roman" panose="02020603050405020304" pitchFamily="18" charset="0"/>
            </a:endParaRPr>
          </a:p>
          <a:p>
            <a:pPr marL="342900" lvl="0" indent="-342900" algn="just">
              <a:lnSpc>
                <a:spcPct val="105000"/>
              </a:lnSpc>
              <a:spcAft>
                <a:spcPts val="0"/>
              </a:spcAft>
              <a:buFont typeface="+mj-lt"/>
              <a:buAutoNum type="arabicPeriod" startAt="2"/>
              <a:tabLst>
                <a:tab pos="457200" algn="l"/>
              </a:tabLst>
            </a:pPr>
            <a:r>
              <a:rPr lang="en-US" sz="2400" b="1" dirty="0">
                <a:latin typeface="+mn-lt"/>
                <a:ea typeface="Times New Roman" panose="02020603050405020304" pitchFamily="18" charset="0"/>
              </a:rPr>
              <a:t>Analytical method:</a:t>
            </a:r>
            <a:r>
              <a:rPr lang="en-US" sz="2400" dirty="0">
                <a:latin typeface="+mn-lt"/>
                <a:ea typeface="Times New Roman" panose="02020603050405020304" pitchFamily="18" charset="0"/>
              </a:rPr>
              <a:t> </a:t>
            </a:r>
            <a:endParaRPr lang="en-GB" sz="2400" dirty="0">
              <a:latin typeface="+mn-lt"/>
              <a:ea typeface="Times New Roman" panose="02020603050405020304" pitchFamily="18" charset="0"/>
            </a:endParaRPr>
          </a:p>
          <a:p>
            <a:pPr marL="342900" lvl="0" indent="-342900" algn="just">
              <a:spcAft>
                <a:spcPts val="500"/>
              </a:spcAft>
              <a:buFont typeface="Arial" panose="020B0604020202020204" pitchFamily="34" charset="0"/>
              <a:buChar char="•"/>
            </a:pPr>
            <a:r>
              <a:rPr lang="en-US" sz="2400" kern="0" dirty="0">
                <a:latin typeface="+mn-lt"/>
                <a:ea typeface="Times New Roman" panose="02020603050405020304" pitchFamily="18" charset="0"/>
                <a:cs typeface="Times New Roman" panose="02020603050405020304" pitchFamily="18" charset="0"/>
              </a:rPr>
              <a:t>Stability checks of the potential planes (by empirical method) using Rockplane, Swedge, for a FoS of 1.5 for potential cut slope. </a:t>
            </a:r>
            <a:endParaRPr lang="en-GB" sz="2400" kern="0" dirty="0">
              <a:latin typeface="+mn-lt"/>
              <a:ea typeface="Times New Roman" panose="02020603050405020304" pitchFamily="18" charset="0"/>
              <a:cs typeface="Times New Roman" panose="02020603050405020304" pitchFamily="18" charset="0"/>
            </a:endParaRPr>
          </a:p>
          <a:p>
            <a:pPr marL="342900" lvl="0" indent="-342900" algn="just">
              <a:spcAft>
                <a:spcPts val="500"/>
              </a:spcAft>
              <a:buFont typeface="Arial" panose="020B0604020202020204" pitchFamily="34" charset="0"/>
              <a:buChar char="•"/>
            </a:pPr>
            <a:r>
              <a:rPr lang="en-US" sz="2400" kern="0" dirty="0">
                <a:latin typeface="+mn-lt"/>
                <a:ea typeface="Times New Roman" panose="02020603050405020304" pitchFamily="18" charset="0"/>
                <a:cs typeface="Times New Roman" panose="02020603050405020304" pitchFamily="18" charset="0"/>
              </a:rPr>
              <a:t>sigmaW programme was used for circular failure </a:t>
            </a:r>
            <a:r>
              <a:rPr lang="en-US" sz="2400" kern="0" dirty="0" smtClean="0">
                <a:latin typeface="+mn-lt"/>
                <a:ea typeface="Times New Roman" panose="02020603050405020304" pitchFamily="18" charset="0"/>
                <a:cs typeface="Times New Roman" panose="02020603050405020304" pitchFamily="18" charset="0"/>
              </a:rPr>
              <a:t>condition</a:t>
            </a:r>
          </a:p>
          <a:p>
            <a:pPr marL="342900" lvl="0" indent="-342900" algn="just">
              <a:spcAft>
                <a:spcPts val="500"/>
              </a:spcAft>
              <a:buFont typeface="Arial" panose="020B0604020202020204" pitchFamily="34" charset="0"/>
              <a:buChar char="•"/>
            </a:pPr>
            <a:endParaRPr lang="en-GB" sz="2400" kern="0" dirty="0">
              <a:latin typeface="+mn-lt"/>
              <a:ea typeface="Times New Roman" panose="02020603050405020304" pitchFamily="18" charset="0"/>
              <a:cs typeface="Times New Roman" panose="02020603050405020304" pitchFamily="18" charset="0"/>
            </a:endParaRPr>
          </a:p>
          <a:p>
            <a:pPr marL="342900" lvl="0" indent="-342900" algn="just">
              <a:lnSpc>
                <a:spcPct val="105000"/>
              </a:lnSpc>
              <a:spcAft>
                <a:spcPts val="0"/>
              </a:spcAft>
              <a:buFont typeface="+mj-lt"/>
              <a:buAutoNum type="arabicPeriod" startAt="3"/>
              <a:tabLst>
                <a:tab pos="457200" algn="l"/>
              </a:tabLst>
            </a:pPr>
            <a:r>
              <a:rPr lang="en-US" sz="2400" b="1" dirty="0">
                <a:latin typeface="+mn-lt"/>
                <a:ea typeface="Times New Roman" panose="02020603050405020304" pitchFamily="18" charset="0"/>
              </a:rPr>
              <a:t>Protection measures: </a:t>
            </a:r>
            <a:r>
              <a:rPr lang="en-US" sz="2400" dirty="0">
                <a:latin typeface="+mn-lt"/>
                <a:ea typeface="Times New Roman" panose="02020603050405020304" pitchFamily="18" charset="0"/>
              </a:rPr>
              <a:t>Identification of the required protection or stabilization measures if required.</a:t>
            </a:r>
            <a:endParaRPr lang="en-GB"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209558012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ea typeface="Times New Roman" panose="02020603050405020304" pitchFamily="18" charset="0"/>
              </a:rPr>
              <a:t>Empirical </a:t>
            </a:r>
            <a:r>
              <a:rPr lang="en-US" sz="3200" dirty="0" smtClean="0">
                <a:latin typeface="Times New Roman" panose="02020603050405020304" pitchFamily="18" charset="0"/>
                <a:ea typeface="Times New Roman" panose="02020603050405020304" pitchFamily="18" charset="0"/>
              </a:rPr>
              <a:t>checks</a:t>
            </a:r>
            <a:endParaRPr lang="en-US" sz="3200" dirty="0"/>
          </a:p>
        </p:txBody>
      </p:sp>
      <p:sp>
        <p:nvSpPr>
          <p:cNvPr id="3" name="Rectangle 2"/>
          <p:cNvSpPr/>
          <p:nvPr/>
        </p:nvSpPr>
        <p:spPr>
          <a:xfrm>
            <a:off x="171449" y="1310400"/>
            <a:ext cx="4248151" cy="4455066"/>
          </a:xfrm>
          <a:prstGeom prst="rect">
            <a:avLst/>
          </a:prstGeom>
        </p:spPr>
        <p:txBody>
          <a:bodyPr wrap="square">
            <a:spAutoFit/>
          </a:bodyPr>
          <a:lstStyle/>
          <a:p>
            <a:pPr algn="just">
              <a:lnSpc>
                <a:spcPct val="105000"/>
              </a:lnSpc>
              <a:spcAft>
                <a:spcPts val="0"/>
              </a:spcAft>
            </a:pPr>
            <a:r>
              <a:rPr lang="en-US" dirty="0"/>
              <a:t>The dominant joint sets were plotted to identify potential modes of failure (plane, wedge etc.) and check the stability of the proposed cut slopes The following data was used for the empirical analysis with Dips 6 programme for the 4 slopes:</a:t>
            </a:r>
            <a:endParaRPr lang="en-GB" dirty="0"/>
          </a:p>
          <a:p>
            <a:pPr algn="just">
              <a:lnSpc>
                <a:spcPct val="105000"/>
              </a:lnSpc>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lgn="just">
              <a:lnSpc>
                <a:spcPct val="105000"/>
              </a:lnSpc>
              <a:spcAft>
                <a:spcPts val="0"/>
              </a:spcAft>
              <a:buFont typeface="Wingdings" panose="05000000000000000000" pitchFamily="2" charset="2"/>
              <a:buChar char=""/>
            </a:pPr>
            <a:r>
              <a:rPr lang="en-US" dirty="0">
                <a:latin typeface="+mn-lt"/>
                <a:ea typeface="Times New Roman" panose="02020603050405020304" pitchFamily="18" charset="0"/>
                <a:cs typeface="Arial" panose="020B0604020202020204" pitchFamily="34" charset="0"/>
              </a:rPr>
              <a:t>The azimuth and dip amount of the two identified joint sets </a:t>
            </a:r>
            <a:r>
              <a:rPr lang="en-US" dirty="0" smtClean="0">
                <a:latin typeface="+mn-lt"/>
                <a:ea typeface="Times New Roman" panose="02020603050405020304" pitchFamily="18" charset="0"/>
                <a:cs typeface="Arial" panose="020B0604020202020204" pitchFamily="34" charset="0"/>
              </a:rPr>
              <a:t>.</a:t>
            </a:r>
          </a:p>
          <a:p>
            <a:pPr marL="342900" lvl="0" indent="-342900" algn="just">
              <a:lnSpc>
                <a:spcPct val="105000"/>
              </a:lnSpc>
              <a:spcAft>
                <a:spcPts val="0"/>
              </a:spcAft>
              <a:buFont typeface="Wingdings" panose="05000000000000000000" pitchFamily="2" charset="2"/>
              <a:buChar char=""/>
            </a:pPr>
            <a:r>
              <a:rPr lang="en-US" dirty="0" smtClean="0">
                <a:latin typeface="+mn-lt"/>
                <a:ea typeface="Times New Roman" panose="02020603050405020304" pitchFamily="18" charset="0"/>
                <a:cs typeface="Arial" panose="020B0604020202020204" pitchFamily="34" charset="0"/>
              </a:rPr>
              <a:t>The </a:t>
            </a:r>
            <a:r>
              <a:rPr lang="en-US" dirty="0">
                <a:latin typeface="+mn-lt"/>
                <a:ea typeface="Times New Roman" panose="02020603050405020304" pitchFamily="18" charset="0"/>
                <a:cs typeface="Arial" panose="020B0604020202020204" pitchFamily="34" charset="0"/>
              </a:rPr>
              <a:t>existing cut slope direction and angle of 45</a:t>
            </a:r>
            <a:r>
              <a:rPr lang="en-US" baseline="30000" dirty="0">
                <a:latin typeface="+mn-lt"/>
                <a:ea typeface="Times New Roman" panose="02020603050405020304" pitchFamily="18" charset="0"/>
                <a:cs typeface="Arial" panose="020B0604020202020204" pitchFamily="34" charset="0"/>
              </a:rPr>
              <a:t>o </a:t>
            </a:r>
            <a:r>
              <a:rPr lang="en-US" dirty="0">
                <a:latin typeface="+mn-lt"/>
                <a:ea typeface="Times New Roman" panose="02020603050405020304" pitchFamily="18" charset="0"/>
                <a:cs typeface="Arial" panose="020B0604020202020204" pitchFamily="34" charset="0"/>
              </a:rPr>
              <a:t>(i.e</a:t>
            </a:r>
            <a:r>
              <a:rPr lang="en-US" baseline="30000" dirty="0">
                <a:latin typeface="+mn-lt"/>
                <a:ea typeface="Times New Roman" panose="02020603050405020304" pitchFamily="18" charset="0"/>
                <a:cs typeface="Arial" panose="020B0604020202020204" pitchFamily="34" charset="0"/>
              </a:rPr>
              <a:t>. </a:t>
            </a:r>
            <a:r>
              <a:rPr lang="en-US" dirty="0">
                <a:latin typeface="+mn-lt"/>
                <a:ea typeface="Times New Roman" panose="02020603050405020304" pitchFamily="18" charset="0"/>
                <a:cs typeface="Arial" panose="020B0604020202020204" pitchFamily="34" charset="0"/>
              </a:rPr>
              <a:t>1H: 1V).</a:t>
            </a:r>
            <a:endParaRPr lang="en-GB" dirty="0">
              <a:latin typeface="+mn-lt"/>
              <a:ea typeface="Times New Roman" panose="02020603050405020304" pitchFamily="18" charset="0"/>
            </a:endParaRPr>
          </a:p>
          <a:p>
            <a:pPr marL="342900" lvl="0" indent="-342900" algn="just">
              <a:lnSpc>
                <a:spcPct val="105000"/>
              </a:lnSpc>
              <a:spcAft>
                <a:spcPts val="0"/>
              </a:spcAft>
              <a:buFont typeface="Wingdings" panose="05000000000000000000" pitchFamily="2" charset="2"/>
              <a:buChar char=""/>
            </a:pPr>
            <a:r>
              <a:rPr lang="en-US" dirty="0">
                <a:latin typeface="+mn-lt"/>
                <a:ea typeface="Times New Roman" panose="02020603050405020304" pitchFamily="18" charset="0"/>
                <a:cs typeface="Arial" panose="020B0604020202020204" pitchFamily="34" charset="0"/>
              </a:rPr>
              <a:t>Average angle of internal friction (tan</a:t>
            </a:r>
            <a:r>
              <a:rPr lang="en-US" dirty="0">
                <a:latin typeface="+mn-lt"/>
                <a:ea typeface="Times New Roman" panose="02020603050405020304" pitchFamily="18" charset="0"/>
                <a:cs typeface="Arial" panose="020B0604020202020204" pitchFamily="34" charset="0"/>
                <a:sym typeface="Symbol" panose="05050102010706020507" pitchFamily="18" charset="2"/>
              </a:rPr>
              <a:t></a:t>
            </a:r>
            <a:r>
              <a:rPr lang="en-US" dirty="0">
                <a:latin typeface="+mn-lt"/>
                <a:ea typeface="Times New Roman" panose="02020603050405020304" pitchFamily="18" charset="0"/>
                <a:cs typeface="Arial" panose="020B0604020202020204" pitchFamily="34" charset="0"/>
              </a:rPr>
              <a:t>) of 30</a:t>
            </a:r>
            <a:r>
              <a:rPr lang="en-US" baseline="30000" dirty="0">
                <a:latin typeface="+mn-lt"/>
                <a:ea typeface="Times New Roman" panose="02020603050405020304" pitchFamily="18" charset="0"/>
                <a:cs typeface="Arial" panose="020B0604020202020204" pitchFamily="34" charset="0"/>
              </a:rPr>
              <a:t>o</a:t>
            </a:r>
            <a:r>
              <a:rPr lang="en-US" dirty="0">
                <a:latin typeface="+mn-lt"/>
                <a:ea typeface="Times New Roman" panose="02020603050405020304" pitchFamily="18" charset="0"/>
                <a:cs typeface="Arial" panose="020B0604020202020204" pitchFamily="34" charset="0"/>
              </a:rPr>
              <a:t>.</a:t>
            </a:r>
            <a:endParaRPr lang="en-GB" dirty="0">
              <a:latin typeface="+mn-lt"/>
              <a:ea typeface="Times New Roman" panose="02020603050405020304" pitchFamily="18" charset="0"/>
            </a:endParaRPr>
          </a:p>
          <a:p>
            <a:pPr marL="342900" lvl="0" indent="-342900" algn="just">
              <a:lnSpc>
                <a:spcPct val="105000"/>
              </a:lnSpc>
              <a:spcAft>
                <a:spcPts val="0"/>
              </a:spcAft>
              <a:buFont typeface="Wingdings" panose="05000000000000000000" pitchFamily="2" charset="2"/>
              <a:buChar char=""/>
            </a:pPr>
            <a:r>
              <a:rPr lang="en-US" dirty="0">
                <a:latin typeface="+mn-lt"/>
                <a:ea typeface="Times New Roman" panose="02020603050405020304" pitchFamily="18" charset="0"/>
                <a:cs typeface="Arial" panose="020B0604020202020204" pitchFamily="34" charset="0"/>
              </a:rPr>
              <a:t>The lateral limit of 20</a:t>
            </a:r>
            <a:r>
              <a:rPr lang="en-US" baseline="30000" dirty="0">
                <a:latin typeface="+mn-lt"/>
                <a:ea typeface="Times New Roman" panose="02020603050405020304" pitchFamily="18" charset="0"/>
                <a:cs typeface="Arial" panose="020B0604020202020204" pitchFamily="34" charset="0"/>
              </a:rPr>
              <a:t>o</a:t>
            </a:r>
            <a:r>
              <a:rPr lang="en-US" dirty="0">
                <a:latin typeface="+mn-lt"/>
                <a:ea typeface="Times New Roman" panose="02020603050405020304" pitchFamily="18" charset="0"/>
                <a:cs typeface="Arial" panose="020B0604020202020204" pitchFamily="34" charset="0"/>
              </a:rPr>
              <a:t>.</a:t>
            </a:r>
            <a:endParaRPr lang="en-GB" dirty="0">
              <a:effectLst/>
              <a:latin typeface="+mn-lt"/>
              <a:ea typeface="Times New Roman" panose="02020603050405020304" pitchFamily="18" charset="0"/>
            </a:endParaRPr>
          </a:p>
        </p:txBody>
      </p:sp>
      <p:pic>
        <p:nvPicPr>
          <p:cNvPr id="8" name="Picture 7"/>
          <p:cNvPicPr>
            <a:picLocks noChangeAspect="1"/>
          </p:cNvPicPr>
          <p:nvPr/>
        </p:nvPicPr>
        <p:blipFill rotWithShape="1">
          <a:blip r:embed="rId2"/>
          <a:srcRect l="29416" t="3382" r="22337" b="21465"/>
          <a:stretch/>
        </p:blipFill>
        <p:spPr>
          <a:xfrm>
            <a:off x="4267200" y="1447799"/>
            <a:ext cx="4267199" cy="2465493"/>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420" y="3910733"/>
            <a:ext cx="4266000" cy="2466000"/>
          </a:xfrm>
          <a:prstGeom prst="rect">
            <a:avLst/>
          </a:prstGeom>
          <a:noFill/>
          <a:ln>
            <a:noFill/>
          </a:ln>
        </p:spPr>
      </p:pic>
    </p:spTree>
    <p:extLst>
      <p:ext uri="{BB962C8B-B14F-4D97-AF65-F5344CB8AC3E}">
        <p14:creationId xmlns:p14="http://schemas.microsoft.com/office/powerpoint/2010/main" val="3192808341"/>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5ygLssiI0WGMeqkG3T_Ow"/>
</p:tagLst>
</file>

<file path=ppt/theme/theme1.xml><?xml version="1.0" encoding="utf-8"?>
<a:theme xmlns:a="http://schemas.openxmlformats.org/drawingml/2006/main" name="Blank">
  <a:themeElements>
    <a:clrScheme name="Booz">
      <a:dk1>
        <a:srgbClr val="000000"/>
      </a:dk1>
      <a:lt1>
        <a:srgbClr val="FFFFFF"/>
      </a:lt1>
      <a:dk2>
        <a:srgbClr val="939393"/>
      </a:dk2>
      <a:lt2>
        <a:srgbClr val="D90D39"/>
      </a:lt2>
      <a:accent1>
        <a:srgbClr val="4C9BDC"/>
      </a:accent1>
      <a:accent2>
        <a:srgbClr val="76B2E4"/>
      </a:accent2>
      <a:accent3>
        <a:srgbClr val="A5CCED"/>
      </a:accent3>
      <a:accent4>
        <a:srgbClr val="066BB0"/>
      </a:accent4>
      <a:accent5>
        <a:srgbClr val="DCDCDC"/>
      </a:accent5>
      <a:accent6>
        <a:srgbClr val="BFBFBF"/>
      </a:accent6>
      <a:hlink>
        <a:srgbClr val="4C9BDC"/>
      </a:hlink>
      <a:folHlink>
        <a:srgbClr val="066BB0"/>
      </a:folHlink>
    </a:clrScheme>
    <a:fontScheme name="nachsehe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noAutofit/>
      </a:bodyPr>
      <a:lstStyle>
        <a:defPPr algn="ctr">
          <a:defRPr sz="1200" dirty="0">
            <a:latin typeface="+mn-lt"/>
          </a:defRPr>
        </a:defPPr>
      </a:lstStyle>
      <a:style>
        <a:lnRef idx="1">
          <a:schemeClr val="accent1"/>
        </a:lnRef>
        <a:fillRef idx="0">
          <a:schemeClr val="accent1"/>
        </a:fillRef>
        <a:effectRef idx="0">
          <a:schemeClr val="accent1"/>
        </a:effectRef>
        <a:fontRef idx="minor">
          <a:schemeClr val="tx1"/>
        </a:fontRef>
      </a:style>
    </a:spDef>
    <a:lnDef>
      <a:spPr>
        <a:ln>
          <a:solidFill>
            <a:srgbClr val="000000"/>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46800" rIns="90000" bIns="46800" rtlCol="0">
        <a:spAutoFit/>
      </a:bodyPr>
      <a:lstStyle>
        <a:defPPr>
          <a:defRPr sz="1200" dirty="0" smtClean="0">
            <a:latin typeface="Arial" pitchFamily="34" charset="0"/>
            <a:cs typeface="Arial" pitchFamily="34" charset="0"/>
          </a:defRPr>
        </a:defPPr>
      </a:lstStyle>
    </a:txDef>
  </a:objectDefaults>
  <a:extraClrSchemeLst/>
  <a:custClrLst>
    <a:custClr name="Grey 3">
      <a:srgbClr val="939393"/>
    </a:custClr>
    <a:custClr name="Grey 4">
      <a:srgbClr val="696969"/>
    </a:custClr>
    <a:custClr name="Green 1">
      <a:srgbClr val="DAF0A8"/>
    </a:custClr>
    <a:custClr name="Green 2">
      <a:srgbClr val="AFE06E"/>
    </a:custClr>
    <a:custClr name="Green 3">
      <a:srgbClr val="7DB935"/>
    </a:custClr>
    <a:custClr name="Green 4">
      <a:srgbClr val="608B2D"/>
    </a:custClr>
    <a:custClr name="Orange 1">
      <a:srgbClr val="F3CF74"/>
    </a:custClr>
    <a:custClr name="Orange 2">
      <a:srgbClr val="EFB643"/>
    </a:custClr>
    <a:custClr name="Orange 3">
      <a:srgbClr val="F18917"/>
    </a:custClr>
    <a:custClr name="Orange 4">
      <a:srgbClr val="D26308"/>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Seminar Template</Template>
  <TotalTime>38864</TotalTime>
  <Words>1014</Words>
  <Application>Microsoft Office PowerPoint</Application>
  <PresentationFormat>On-screen Show (4:3)</PresentationFormat>
  <Paragraphs>174</Paragraphs>
  <Slides>16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6" baseType="lpstr">
      <vt:lpstr>SimSun</vt:lpstr>
      <vt:lpstr>Arial</vt:lpstr>
      <vt:lpstr>Book Antiqua</vt:lpstr>
      <vt:lpstr>Calibri</vt:lpstr>
      <vt:lpstr>Symbol</vt:lpstr>
      <vt:lpstr>Times New Roman</vt:lpstr>
      <vt:lpstr>Wingdings</vt:lpstr>
      <vt:lpstr>Blank</vt:lpstr>
      <vt:lpstr>think-cell Slide</vt:lpstr>
      <vt:lpstr>Document</vt:lpstr>
      <vt:lpstr>PowerPoint Presentation</vt:lpstr>
      <vt:lpstr>OUTLINE OF PRESENTATION</vt:lpstr>
      <vt:lpstr>Introduction</vt:lpstr>
      <vt:lpstr>Introduction -contd</vt:lpstr>
      <vt:lpstr>Geology</vt:lpstr>
      <vt:lpstr>Joint data collection</vt:lpstr>
      <vt:lpstr>Sampling &amp; Lab testing</vt:lpstr>
      <vt:lpstr>Methodology of analysis</vt:lpstr>
      <vt:lpstr>Empirical checks</vt:lpstr>
      <vt:lpstr>Empirical checks - contd</vt:lpstr>
      <vt:lpstr>Analytical checks</vt:lpstr>
      <vt:lpstr>Analytical checks - contd</vt:lpstr>
      <vt:lpstr>Analytical checks - contd</vt:lpstr>
      <vt:lpstr>Analytical checks - contd</vt:lpstr>
      <vt:lpstr>Conclusion &amp; 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Samir Saeed</dc:creator>
  <cp:lastModifiedBy>Musthafa</cp:lastModifiedBy>
  <cp:revision>533</cp:revision>
  <cp:lastPrinted>1601-01-01T00:00:00Z</cp:lastPrinted>
  <dcterms:created xsi:type="dcterms:W3CDTF">2015-06-04T10:17:15Z</dcterms:created>
  <dcterms:modified xsi:type="dcterms:W3CDTF">2018-12-04T07:17:41Z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